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55"/>
  </p:handoutMasterIdLst>
  <p:sldIdLst>
    <p:sldId id="256" r:id="rId2"/>
    <p:sldId id="301" r:id="rId3"/>
    <p:sldId id="332" r:id="rId4"/>
    <p:sldId id="333" r:id="rId5"/>
    <p:sldId id="334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70" r:id="rId19"/>
    <p:sldId id="271" r:id="rId20"/>
    <p:sldId id="312" r:id="rId21"/>
    <p:sldId id="272" r:id="rId22"/>
    <p:sldId id="313" r:id="rId23"/>
    <p:sldId id="314" r:id="rId24"/>
    <p:sldId id="273" r:id="rId25"/>
    <p:sldId id="315" r:id="rId26"/>
    <p:sldId id="275" r:id="rId27"/>
    <p:sldId id="316" r:id="rId28"/>
    <p:sldId id="317" r:id="rId29"/>
    <p:sldId id="279" r:id="rId30"/>
    <p:sldId id="281" r:id="rId31"/>
    <p:sldId id="318" r:id="rId32"/>
    <p:sldId id="299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0" r:id="rId41"/>
    <p:sldId id="320" r:id="rId42"/>
    <p:sldId id="321" r:id="rId43"/>
    <p:sldId id="319" r:id="rId44"/>
    <p:sldId id="322" r:id="rId45"/>
    <p:sldId id="324" r:id="rId46"/>
    <p:sldId id="327" r:id="rId47"/>
    <p:sldId id="330" r:id="rId48"/>
    <p:sldId id="286" r:id="rId49"/>
    <p:sldId id="288" r:id="rId50"/>
    <p:sldId id="290" r:id="rId51"/>
    <p:sldId id="289" r:id="rId52"/>
    <p:sldId id="336" r:id="rId53"/>
    <p:sldId id="335" r:id="rId54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1" autoAdjust="0"/>
  </p:normalViewPr>
  <p:slideViewPr>
    <p:cSldViewPr>
      <p:cViewPr>
        <p:scale>
          <a:sx n="75" d="100"/>
          <a:sy n="75" d="100"/>
        </p:scale>
        <p:origin x="-81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2F7D1F6C-994C-4246-8774-6B27C183A065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3A65319C-3DA3-4711-94A0-F02A43DD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E802D6-DC8D-4D97-A7F6-B19A9E5074D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725E9B-DA92-4C10-B86B-66D9CD5FEF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alifornian FB" pitchFamily="18" charset="0"/>
              </a:rPr>
              <a:t>RENAL DISORDERS</a:t>
            </a:r>
            <a:endParaRPr lang="en-US" b="1" dirty="0">
              <a:solidFill>
                <a:schemeClr val="tx2"/>
              </a:solidFill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NUR -224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Medical Management – Medications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no medication available to cure the disease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used to treat the underlying cause, reduce inflammation, manage the symptoms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Antibiotics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Oral glucocorticoids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Antihypertensive</a:t>
            </a:r>
          </a:p>
          <a:p>
            <a:pPr marL="0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NEPHRITIC SYNDROME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78809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Nursing Management / </a:t>
            </a:r>
            <a:r>
              <a:rPr lang="en-US" dirty="0" smtClean="0"/>
              <a:t>Excessive Fluid volume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Monitor vital signs</a:t>
            </a:r>
          </a:p>
          <a:p>
            <a:r>
              <a:rPr lang="en-US" dirty="0" smtClean="0"/>
              <a:t>Record intake/output</a:t>
            </a:r>
          </a:p>
          <a:p>
            <a:r>
              <a:rPr lang="en-US" dirty="0" smtClean="0"/>
              <a:t>Maintain fluid restriction as ordered</a:t>
            </a:r>
          </a:p>
          <a:p>
            <a:r>
              <a:rPr lang="en-US" dirty="0" smtClean="0"/>
              <a:t>Monitor for desired effects of prescribed medication</a:t>
            </a:r>
          </a:p>
          <a:p>
            <a:r>
              <a:rPr lang="en-US" dirty="0" smtClean="0"/>
              <a:t>Provide frequent position changes</a:t>
            </a:r>
          </a:p>
          <a:p>
            <a:r>
              <a:rPr lang="en-US" dirty="0" smtClean="0"/>
              <a:t>Arrange dietary </a:t>
            </a:r>
            <a:r>
              <a:rPr lang="en-US" dirty="0" smtClean="0"/>
              <a:t>consultation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ACUTE NEPHRITIC SYNDROME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Repeated episodes of acute nephritic syndrome</a:t>
            </a:r>
          </a:p>
          <a:p>
            <a:r>
              <a:rPr lang="en-US" dirty="0" smtClean="0"/>
              <a:t>Kidneys reduced to one-fifth of their normal size.</a:t>
            </a:r>
          </a:p>
          <a:p>
            <a:r>
              <a:rPr lang="en-US" dirty="0" smtClean="0"/>
              <a:t>Glomeruli/tubules become severely scarred</a:t>
            </a:r>
          </a:p>
          <a:p>
            <a:r>
              <a:rPr lang="en-US" dirty="0" smtClean="0"/>
              <a:t>Reflects the end-stage of glomerular inflammatory disease.</a:t>
            </a:r>
          </a:p>
          <a:p>
            <a:r>
              <a:rPr lang="en-US" dirty="0" smtClean="0"/>
              <a:t>May require renal transplant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GLOMERULONEPHRITIS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have no symptoms for many years</a:t>
            </a:r>
          </a:p>
          <a:p>
            <a:pPr marL="0" indent="0">
              <a:buNone/>
            </a:pPr>
            <a:r>
              <a:rPr lang="en-US" b="1" dirty="0" smtClean="0"/>
              <a:t>General symptoms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loss of weight, increasing irritability, nocturia, </a:t>
            </a:r>
          </a:p>
          <a:p>
            <a:r>
              <a:rPr lang="en-US" dirty="0" smtClean="0"/>
              <a:t>gray </a:t>
            </a:r>
            <a:r>
              <a:rPr lang="en-US" dirty="0" smtClean="0"/>
              <a:t>pigmentation</a:t>
            </a:r>
          </a:p>
          <a:p>
            <a:r>
              <a:rPr lang="en-US" dirty="0" err="1" smtClean="0"/>
              <a:t>periorbital</a:t>
            </a:r>
            <a:r>
              <a:rPr lang="en-US" dirty="0" smtClean="0"/>
              <a:t>/peripheral edema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GLOMERULONEPHRITIS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7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Assessment/Diagnostic Findings</a:t>
            </a:r>
          </a:p>
          <a:p>
            <a:r>
              <a:rPr lang="en-US" dirty="0" smtClean="0"/>
              <a:t>electrolyte changes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CXR</a:t>
            </a:r>
            <a:r>
              <a:rPr lang="en-US" dirty="0" smtClean="0"/>
              <a:t>, CT-scan</a:t>
            </a:r>
          </a:p>
          <a:p>
            <a:r>
              <a:rPr lang="en-US" dirty="0" smtClean="0"/>
              <a:t>Mental status changes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CHRONIC 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344980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Medical management</a:t>
            </a:r>
          </a:p>
          <a:p>
            <a:r>
              <a:rPr lang="en-US" dirty="0" smtClean="0"/>
              <a:t>Symptoms guide the treatment.</a:t>
            </a:r>
          </a:p>
          <a:p>
            <a:r>
              <a:rPr lang="en-US" dirty="0" smtClean="0"/>
              <a:t>Manage hypertension</a:t>
            </a:r>
          </a:p>
          <a:p>
            <a:r>
              <a:rPr lang="en-US" dirty="0" smtClean="0"/>
              <a:t>Diet/weight </a:t>
            </a:r>
          </a:p>
          <a:p>
            <a:r>
              <a:rPr lang="en-US" dirty="0" smtClean="0"/>
              <a:t>Dialysis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CHRONIC 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117709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when the kidneys cannot remove wastes or perform regulatory functions</a:t>
            </a:r>
          </a:p>
          <a:p>
            <a:r>
              <a:rPr lang="en-US" dirty="0"/>
              <a:t>A systemic disorder that results from many different causes</a:t>
            </a:r>
          </a:p>
          <a:p>
            <a:r>
              <a:rPr lang="en-US" dirty="0"/>
              <a:t>Acute </a:t>
            </a:r>
            <a:r>
              <a:rPr lang="en-US" dirty="0" smtClean="0"/>
              <a:t>kidney </a:t>
            </a:r>
            <a:r>
              <a:rPr lang="en-US" dirty="0"/>
              <a:t>failure is a reversible syndrome that results in decreased GFR and oliguria</a:t>
            </a:r>
          </a:p>
          <a:p>
            <a:r>
              <a:rPr lang="en-US" dirty="0"/>
              <a:t>Chronic </a:t>
            </a:r>
            <a:r>
              <a:rPr lang="en-US" dirty="0" smtClean="0"/>
              <a:t>kidney </a:t>
            </a:r>
            <a:r>
              <a:rPr lang="en-US" dirty="0"/>
              <a:t>failure (ESRD) is a progressive, irreversible deterioration of renal function that results in azotemia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KIDNEY FAILURE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Rapid loss of renal function due to damage of the kidneys</a:t>
            </a:r>
          </a:p>
          <a:p>
            <a:r>
              <a:rPr lang="en-US" dirty="0" smtClean="0"/>
              <a:t>Slight deterioration in kidney function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severe impairment</a:t>
            </a:r>
          </a:p>
          <a:p>
            <a:r>
              <a:rPr lang="en-US" dirty="0" smtClean="0"/>
              <a:t>Increase in serum creatinine</a:t>
            </a:r>
          </a:p>
          <a:p>
            <a:r>
              <a:rPr lang="en-US" dirty="0" smtClean="0"/>
              <a:t>Decrease in urine output</a:t>
            </a:r>
          </a:p>
          <a:p>
            <a:r>
              <a:rPr lang="en-US" dirty="0" smtClean="0"/>
              <a:t>Development of azotemia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ACUTE KIDNEY FAILURE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7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Pathophysiology</a:t>
            </a:r>
          </a:p>
          <a:p>
            <a:r>
              <a:rPr lang="en-US" sz="3200" dirty="0" smtClean="0"/>
              <a:t>May be a specific underlying problem </a:t>
            </a:r>
            <a:r>
              <a:rPr lang="en-US" sz="3200" dirty="0" smtClean="0">
                <a:sym typeface="Wingdings" pitchFamily="2" charset="2"/>
              </a:rPr>
              <a:t> problem that will reduce blood flow to the kidneys</a:t>
            </a:r>
          </a:p>
          <a:p>
            <a:r>
              <a:rPr lang="en-US" sz="3200" dirty="0" smtClean="0">
                <a:sym typeface="Wingdings" pitchFamily="2" charset="2"/>
              </a:rPr>
              <a:t>Conditions should be treated and corrected before there is permanent damage to the kidneys.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ACUTE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KIDNEY FAILURE (AKI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between the causes of acute and chronic kidney failure.</a:t>
            </a:r>
          </a:p>
          <a:p>
            <a:r>
              <a:rPr lang="en-US" dirty="0" smtClean="0"/>
              <a:t>Describe the nursing management of patients with acute and chronic renal failure.</a:t>
            </a:r>
          </a:p>
          <a:p>
            <a:r>
              <a:rPr lang="en-US" dirty="0" smtClean="0"/>
              <a:t>Compare and contrast renal replacement therapies.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4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Prerenal</a:t>
            </a:r>
            <a:endParaRPr lang="en-US" sz="4400" dirty="0" smtClean="0"/>
          </a:p>
          <a:p>
            <a:pPr algn="ctr"/>
            <a:r>
              <a:rPr lang="en-US" sz="4400" dirty="0" err="1" smtClean="0"/>
              <a:t>Intrarenal</a:t>
            </a:r>
            <a:endParaRPr lang="en-US" sz="4400" dirty="0" smtClean="0"/>
          </a:p>
          <a:p>
            <a:pPr algn="ctr"/>
            <a:r>
              <a:rPr lang="en-US" sz="4400" dirty="0" err="1" smtClean="0"/>
              <a:t>Postrenal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Categories of Acute Renal Failure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factors external to the kidneys</a:t>
            </a:r>
            <a:endParaRPr lang="en-US" sz="2800" dirty="0"/>
          </a:p>
          <a:p>
            <a:r>
              <a:rPr lang="en-US" sz="2800" dirty="0" smtClean="0"/>
              <a:t>occurs in 60-70% of cases</a:t>
            </a:r>
          </a:p>
          <a:p>
            <a:r>
              <a:rPr lang="en-US" sz="2800" dirty="0" smtClean="0"/>
              <a:t>factors reduce systemic circulation </a:t>
            </a:r>
            <a:r>
              <a:rPr lang="en-US" sz="2800" dirty="0" smtClean="0">
                <a:sym typeface="Wingdings" pitchFamily="2" charset="2"/>
              </a:rPr>
              <a:t> reduction in renal blood flow decrease glomerular perfusion</a:t>
            </a:r>
          </a:p>
          <a:p>
            <a:r>
              <a:rPr lang="en-US" sz="2800" dirty="0" smtClean="0">
                <a:sym typeface="Wingdings" pitchFamily="2" charset="2"/>
              </a:rPr>
              <a:t>if condition persists  kidneys lose their ability to compensate  causing  damage to renal tissues.</a:t>
            </a:r>
          </a:p>
          <a:p>
            <a:r>
              <a:rPr lang="en-US" sz="2800" dirty="0" smtClean="0">
                <a:sym typeface="Wingdings" pitchFamily="2" charset="2"/>
              </a:rPr>
              <a:t>dehydration, excessive diuresis, heart failure, neurologic injury, burns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PRERENAL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Cause direct damage to the kidney tissue </a:t>
            </a:r>
            <a:r>
              <a:rPr lang="en-US" dirty="0" smtClean="0">
                <a:sym typeface="Wingdings" pitchFamily="2" charset="2"/>
              </a:rPr>
              <a:t> impair nephron function</a:t>
            </a:r>
          </a:p>
          <a:p>
            <a:r>
              <a:rPr lang="en-US" dirty="0" smtClean="0">
                <a:sym typeface="Wingdings" pitchFamily="2" charset="2"/>
              </a:rPr>
              <a:t>ATN/acute tubular necrosis – common cause</a:t>
            </a:r>
          </a:p>
          <a:p>
            <a:r>
              <a:rPr lang="en-US" dirty="0" smtClean="0">
                <a:sym typeface="Wingdings" pitchFamily="2" charset="2"/>
              </a:rPr>
              <a:t>Caused by prolonged ischemia or </a:t>
            </a:r>
            <a:r>
              <a:rPr lang="en-US" dirty="0" err="1" smtClean="0">
                <a:sym typeface="Wingdings" pitchFamily="2" charset="2"/>
              </a:rPr>
              <a:t>nephrotoxins</a:t>
            </a:r>
            <a:r>
              <a:rPr lang="en-US" dirty="0" smtClean="0">
                <a:sym typeface="Wingdings" pitchFamily="2" charset="2"/>
              </a:rPr>
              <a:t> – responsible for 90% of </a:t>
            </a:r>
            <a:r>
              <a:rPr lang="en-US" dirty="0" err="1" smtClean="0">
                <a:sym typeface="Wingdings" pitchFamily="2" charset="2"/>
              </a:rPr>
              <a:t>intrarenal</a:t>
            </a:r>
            <a:r>
              <a:rPr lang="en-US" dirty="0" smtClean="0">
                <a:sym typeface="Wingdings" pitchFamily="2" charset="2"/>
              </a:rPr>
              <a:t> cases</a:t>
            </a:r>
          </a:p>
          <a:p>
            <a:r>
              <a:rPr lang="en-US" dirty="0" err="1" smtClean="0">
                <a:sym typeface="Wingdings" pitchFamily="2" charset="2"/>
              </a:rPr>
              <a:t>Nephrotoxins</a:t>
            </a:r>
            <a:r>
              <a:rPr lang="en-US" dirty="0" smtClean="0">
                <a:sym typeface="Wingdings" pitchFamily="2" charset="2"/>
              </a:rPr>
              <a:t> – obstruction of </a:t>
            </a:r>
            <a:r>
              <a:rPr lang="en-US" dirty="0" err="1" smtClean="0">
                <a:sym typeface="Wingdings" pitchFamily="2" charset="2"/>
              </a:rPr>
              <a:t>intrarenal</a:t>
            </a:r>
            <a:r>
              <a:rPr lang="en-US" dirty="0" smtClean="0">
                <a:sym typeface="Wingdings" pitchFamily="2" charset="2"/>
              </a:rPr>
              <a:t> structures – slough off and plug the tubules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INTRARENAL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Involve </a:t>
            </a:r>
            <a:r>
              <a:rPr lang="en-US" dirty="0" smtClean="0"/>
              <a:t>mechanical obstruction in urine outflow</a:t>
            </a:r>
          </a:p>
          <a:p>
            <a:r>
              <a:rPr lang="en-US" dirty="0" smtClean="0"/>
              <a:t>As urine flow is obstructed  - urine refluxes into the renal pelvis </a:t>
            </a:r>
            <a:r>
              <a:rPr lang="en-US" dirty="0" smtClean="0">
                <a:sym typeface="Wingdings" pitchFamily="2" charset="2"/>
              </a:rPr>
              <a:t> impaired renal function</a:t>
            </a:r>
            <a:endParaRPr lang="en-US" dirty="0" smtClean="0"/>
          </a:p>
          <a:p>
            <a:r>
              <a:rPr lang="en-US" dirty="0" smtClean="0"/>
              <a:t>Causes – BPH, prostate cancer, calculi, tumors</a:t>
            </a:r>
          </a:p>
          <a:p>
            <a:r>
              <a:rPr lang="en-US" dirty="0" smtClean="0"/>
              <a:t>Post renal causes of AKI account for less than 10% of AKI cases.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POSTRENAL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0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6293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Prerenal</a:t>
            </a:r>
            <a:r>
              <a:rPr lang="en-US" dirty="0" smtClean="0"/>
              <a:t>/</a:t>
            </a:r>
            <a:r>
              <a:rPr lang="en-US" dirty="0" err="1" smtClean="0"/>
              <a:t>postrenal</a:t>
            </a:r>
            <a:r>
              <a:rPr lang="en-US" dirty="0" smtClean="0"/>
              <a:t> usually resolve quickly with correction of the cause.</a:t>
            </a:r>
          </a:p>
          <a:p>
            <a:r>
              <a:rPr lang="en-US" dirty="0" smtClean="0"/>
              <a:t>AKI has a prolonged course – progress through phases.</a:t>
            </a:r>
          </a:p>
          <a:p>
            <a:r>
              <a:rPr lang="en-US" dirty="0" smtClean="0"/>
              <a:t>Phases: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initiation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oliguric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diuretic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recovery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CLINICAL MANIFESTATIONS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4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3200" dirty="0"/>
              <a:t>Increase in serum concentration of substances usually secreted by the kidneys </a:t>
            </a:r>
          </a:p>
          <a:p>
            <a:r>
              <a:rPr lang="en-US" sz="3200" dirty="0" smtClean="0"/>
              <a:t>Urine </a:t>
            </a:r>
            <a:r>
              <a:rPr lang="en-US" sz="3200" dirty="0"/>
              <a:t>output needs to be at least </a:t>
            </a:r>
            <a:r>
              <a:rPr lang="en-US" sz="3200" dirty="0" smtClean="0"/>
              <a:t>400mL/day</a:t>
            </a:r>
          </a:p>
          <a:p>
            <a:r>
              <a:rPr lang="en-US" sz="3200" dirty="0" smtClean="0"/>
              <a:t>Oliguria – most common manifestations </a:t>
            </a:r>
          </a:p>
          <a:p>
            <a:r>
              <a:rPr lang="en-US" sz="3200" dirty="0" smtClean="0"/>
              <a:t>Fluid volume</a:t>
            </a:r>
          </a:p>
          <a:p>
            <a:r>
              <a:rPr lang="en-US" sz="3200" dirty="0" smtClean="0"/>
              <a:t>Hyperkalemia</a:t>
            </a:r>
          </a:p>
          <a:p>
            <a:pPr lvl="1"/>
            <a:r>
              <a:rPr lang="en-US" sz="2800" dirty="0" smtClean="0"/>
              <a:t>BUN/</a:t>
            </a:r>
            <a:r>
              <a:rPr lang="en-US" sz="2800" dirty="0" err="1" smtClean="0"/>
              <a:t>Creatinine</a:t>
            </a:r>
            <a:endParaRPr lang="en-US" sz="2800" dirty="0" smtClean="0"/>
          </a:p>
          <a:p>
            <a:r>
              <a:rPr lang="en-US" sz="3200" dirty="0" smtClean="0"/>
              <a:t>Neurologic </a:t>
            </a:r>
            <a:r>
              <a:rPr lang="en-US" sz="3200" dirty="0" smtClean="0"/>
              <a:t>status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OLIGURIC PHASE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04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78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Gradual </a:t>
            </a:r>
            <a:r>
              <a:rPr lang="en-US" sz="3200" dirty="0"/>
              <a:t>increase in urine output – 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109728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smtClean="0"/>
              <a:t>1-3L/day</a:t>
            </a:r>
            <a:r>
              <a:rPr lang="en-US" sz="3200" dirty="0" smtClean="0"/>
              <a:t>, nephrons may still not </a:t>
            </a:r>
            <a:r>
              <a:rPr lang="en-US" sz="3200" dirty="0" smtClean="0"/>
              <a:t>be</a:t>
            </a:r>
          </a:p>
          <a:p>
            <a:pPr marL="109728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dirty="0" smtClean="0"/>
              <a:t>fully </a:t>
            </a:r>
            <a:r>
              <a:rPr lang="en-US" sz="3200" dirty="0" smtClean="0"/>
              <a:t>functional</a:t>
            </a:r>
          </a:p>
          <a:p>
            <a:r>
              <a:rPr lang="en-US" sz="3200" dirty="0" smtClean="0"/>
              <a:t>Lasts from 1-3 weeks</a:t>
            </a:r>
          </a:p>
          <a:p>
            <a:r>
              <a:rPr lang="en-US" sz="3200" dirty="0" smtClean="0"/>
              <a:t>Kidneys have recovered their ability to excrete waste but not to concentrate urine</a:t>
            </a:r>
          </a:p>
          <a:p>
            <a:r>
              <a:rPr lang="en-US" sz="3200" dirty="0" smtClean="0"/>
              <a:t>Monitor for hypervolemia, hypotension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DIURETIC PHASE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Improvement </a:t>
            </a:r>
            <a:r>
              <a:rPr lang="en-US" sz="3200" dirty="0"/>
              <a:t>of renal function (may take several months)</a:t>
            </a:r>
          </a:p>
          <a:p>
            <a:r>
              <a:rPr lang="en-US" sz="3200" dirty="0"/>
              <a:t>Lab values return to </a:t>
            </a:r>
            <a:r>
              <a:rPr lang="en-US" sz="3200" dirty="0" smtClean="0"/>
              <a:t>normal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RECOVERY PHASE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4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/>
              <a:t>Prerenal</a:t>
            </a:r>
            <a:r>
              <a:rPr lang="en-US" sz="3200" dirty="0" smtClean="0"/>
              <a:t> – dehydration, blood loss, heart disease</a:t>
            </a:r>
          </a:p>
          <a:p>
            <a:pPr marL="0" indent="0">
              <a:buNone/>
            </a:pPr>
            <a:r>
              <a:rPr lang="en-US" sz="3200" dirty="0" err="1" smtClean="0"/>
              <a:t>Intrarenal</a:t>
            </a:r>
            <a:r>
              <a:rPr lang="en-US" sz="3200" dirty="0" smtClean="0"/>
              <a:t> – nephrotoxic drugs, </a:t>
            </a:r>
            <a:r>
              <a:rPr lang="en-US" sz="3200" dirty="0" err="1" smtClean="0"/>
              <a:t>hx</a:t>
            </a:r>
            <a:r>
              <a:rPr lang="en-US" sz="3200" dirty="0" smtClean="0"/>
              <a:t> of blood  transfusions, radio opaque contrast media</a:t>
            </a:r>
          </a:p>
          <a:p>
            <a:pPr marL="0" indent="0">
              <a:buNone/>
            </a:pPr>
            <a:r>
              <a:rPr lang="en-US" sz="3200" dirty="0" err="1" smtClean="0"/>
              <a:t>Postrenal</a:t>
            </a:r>
            <a:r>
              <a:rPr lang="en-US" sz="3200" dirty="0" smtClean="0"/>
              <a:t>- stones, BPH, cancer - bladder/prostate</a:t>
            </a:r>
          </a:p>
          <a:p>
            <a:r>
              <a:rPr lang="en-US" sz="3200" dirty="0" smtClean="0"/>
              <a:t>Ultrasonography</a:t>
            </a:r>
          </a:p>
          <a:p>
            <a:r>
              <a:rPr lang="en-US" sz="3200" dirty="0" smtClean="0"/>
              <a:t>Urinalysis</a:t>
            </a:r>
          </a:p>
          <a:p>
            <a:r>
              <a:rPr lang="en-US" sz="3200" dirty="0" smtClean="0"/>
              <a:t>Renal Biopsy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ASSESSMENT/DIAGNOSTIC FINDINGS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Glomerulus is a tuft of capillaries surrounded by the Bowman’s capsule.</a:t>
            </a:r>
          </a:p>
          <a:p>
            <a:r>
              <a:rPr lang="en-US" dirty="0" smtClean="0"/>
              <a:t>The amount of fluid filtered from the blood  into the capsule /min is called the  glomerular filtration rate</a:t>
            </a:r>
          </a:p>
          <a:p>
            <a:r>
              <a:rPr lang="en-US" dirty="0" smtClean="0"/>
              <a:t>99% of the filtrate is reabsorbed  in the renal tubules.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Glomerular disease affects both the structure  and function of the glomerulus &amp; is the leading cause of CKD in the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Glomerulus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2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Medical management</a:t>
            </a:r>
          </a:p>
          <a:p>
            <a:r>
              <a:rPr lang="en-US" dirty="0" smtClean="0"/>
              <a:t>Eliminate the </a:t>
            </a:r>
            <a:r>
              <a:rPr lang="en-US" dirty="0" smtClean="0"/>
              <a:t>underlying cause</a:t>
            </a:r>
          </a:p>
          <a:p>
            <a:r>
              <a:rPr lang="en-US" dirty="0" smtClean="0"/>
              <a:t>Maintain fluid balance</a:t>
            </a:r>
          </a:p>
          <a:p>
            <a:r>
              <a:rPr lang="en-US" dirty="0" smtClean="0"/>
              <a:t>Avoid fluid excesses – diuretic therapy</a:t>
            </a:r>
          </a:p>
          <a:p>
            <a:r>
              <a:rPr lang="en-US" dirty="0" smtClean="0"/>
              <a:t>Renal replacement therapy (RRT) </a:t>
            </a:r>
            <a:r>
              <a:rPr lang="en-US" dirty="0" smtClean="0">
                <a:sym typeface="Wingdings" pitchFamily="2" charset="2"/>
              </a:rPr>
              <a:t> prevent complications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hemodialysis –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peritoneal dialysis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continuous renal replacement therapy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Acute Renal Failure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8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/>
          <a:lstStyle/>
          <a:p>
            <a:r>
              <a:rPr lang="en-US" dirty="0" smtClean="0"/>
              <a:t>Goal – maintain adequate calorie intake</a:t>
            </a:r>
          </a:p>
          <a:p>
            <a:r>
              <a:rPr lang="en-US" dirty="0" smtClean="0"/>
              <a:t>Should come from CHO and fat sources </a:t>
            </a:r>
          </a:p>
          <a:p>
            <a:r>
              <a:rPr lang="en-US" dirty="0" smtClean="0"/>
              <a:t>Sodium should be restricted to prevent edema</a:t>
            </a:r>
          </a:p>
          <a:p>
            <a:r>
              <a:rPr lang="en-US" dirty="0" smtClean="0"/>
              <a:t>May need enteral nutrition feedings</a:t>
            </a:r>
          </a:p>
          <a:p>
            <a:r>
              <a:rPr lang="en-US" dirty="0" smtClean="0"/>
              <a:t>Fat emulsions IV may be given as a source of </a:t>
            </a:r>
            <a:r>
              <a:rPr lang="en-US" dirty="0" err="1" smtClean="0"/>
              <a:t>nonprotein</a:t>
            </a:r>
            <a:r>
              <a:rPr lang="en-US" dirty="0" smtClean="0"/>
              <a:t> calories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NUTRITIONAL THERAPY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Nursing management</a:t>
            </a:r>
          </a:p>
          <a:p>
            <a:r>
              <a:rPr lang="en-US" sz="3200" dirty="0" smtClean="0"/>
              <a:t>Fluid/electrolyte balance</a:t>
            </a:r>
          </a:p>
          <a:p>
            <a:r>
              <a:rPr lang="en-US" sz="3200" dirty="0" smtClean="0"/>
              <a:t>Prevent infection</a:t>
            </a:r>
          </a:p>
          <a:p>
            <a:r>
              <a:rPr lang="en-US" sz="3200" dirty="0" smtClean="0"/>
              <a:t>Provide skin care</a:t>
            </a:r>
          </a:p>
          <a:p>
            <a:r>
              <a:rPr lang="en-US" sz="3200" dirty="0" smtClean="0"/>
              <a:t>Provide psychosocial support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Acute Renal Failure</a:t>
            </a:r>
          </a:p>
        </p:txBody>
      </p:sp>
    </p:spTree>
    <p:extLst>
      <p:ext uri="{BB962C8B-B14F-4D97-AF65-F5344CB8AC3E}">
        <p14:creationId xmlns:p14="http://schemas.microsoft.com/office/powerpoint/2010/main" val="12115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Involves progressive, irresistible loss of kidney function.</a:t>
            </a:r>
          </a:p>
          <a:p>
            <a:r>
              <a:rPr lang="en-US" dirty="0" smtClean="0"/>
              <a:t>RRT/transplantation is required at this point</a:t>
            </a:r>
          </a:p>
          <a:p>
            <a:r>
              <a:rPr lang="en-US" dirty="0" smtClean="0"/>
              <a:t>Presence of kidney damage for more than 3 or more months</a:t>
            </a:r>
          </a:p>
          <a:p>
            <a:endParaRPr lang="en-US" dirty="0" smtClean="0"/>
          </a:p>
          <a:p>
            <a:r>
              <a:rPr lang="en-US" dirty="0" smtClean="0"/>
              <a:t>Leading cause – diabetes (2/3 of cases) and hypertension making up 1/3 of  the cases</a:t>
            </a:r>
          </a:p>
          <a:p>
            <a:r>
              <a:rPr lang="en-US" dirty="0" smtClean="0"/>
              <a:t>Incidence of CRD is significantly higher in people over 65.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Renal Failure</a:t>
            </a:r>
            <a:br>
              <a:rPr lang="en-US" sz="4400" b="1" dirty="0" smtClean="0">
                <a:solidFill>
                  <a:schemeClr val="accent1"/>
                </a:solidFill>
              </a:rPr>
            </a:br>
            <a:r>
              <a:rPr lang="en-US" sz="4400" b="1" dirty="0" smtClean="0">
                <a:solidFill>
                  <a:schemeClr val="accent1"/>
                </a:solidFill>
              </a:rPr>
              <a:t>ESRD/CRD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Pathophysiology</a:t>
            </a:r>
          </a:p>
          <a:p>
            <a:r>
              <a:rPr lang="en-US" dirty="0" smtClean="0"/>
              <a:t>Renal function declines </a:t>
            </a:r>
            <a:r>
              <a:rPr lang="en-US" dirty="0" smtClean="0">
                <a:sym typeface="Wingdings" pitchFamily="2" charset="2"/>
              </a:rPr>
              <a:t> end products of protein metabolism  accumulate in the blood.</a:t>
            </a:r>
          </a:p>
          <a:p>
            <a:r>
              <a:rPr lang="en-US" dirty="0" smtClean="0">
                <a:sym typeface="Wingdings" pitchFamily="2" charset="2"/>
              </a:rPr>
              <a:t>Uremia develops  affects every system in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Renal Failure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Clinical Manifestations</a:t>
            </a:r>
          </a:p>
          <a:p>
            <a:r>
              <a:rPr lang="en-US" dirty="0" smtClean="0"/>
              <a:t>s/s depend on degree of renal impairment and every body system is affected </a:t>
            </a:r>
          </a:p>
          <a:p>
            <a:r>
              <a:rPr lang="en-US" dirty="0" smtClean="0"/>
              <a:t>Chart – pg. 1326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RENAL FAILURE</a:t>
            </a:r>
            <a:br>
              <a:rPr lang="en-US" sz="4400" b="1" dirty="0" smtClean="0">
                <a:solidFill>
                  <a:schemeClr val="accent1"/>
                </a:solidFill>
              </a:rPr>
            </a:br>
            <a:r>
              <a:rPr lang="en-US" sz="4400" b="1" dirty="0" smtClean="0">
                <a:solidFill>
                  <a:schemeClr val="accent1"/>
                </a:solidFill>
              </a:rPr>
              <a:t>ESRD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 – </a:t>
            </a:r>
          </a:p>
          <a:p>
            <a:r>
              <a:rPr lang="en-US" dirty="0" smtClean="0"/>
              <a:t>Skin – </a:t>
            </a:r>
          </a:p>
          <a:p>
            <a:r>
              <a:rPr lang="en-US" dirty="0" smtClean="0"/>
              <a:t>CV  </a:t>
            </a:r>
            <a:r>
              <a:rPr lang="en-US" dirty="0" smtClean="0"/>
              <a:t>-</a:t>
            </a:r>
            <a:endParaRPr lang="en-US" dirty="0" smtClean="0"/>
          </a:p>
          <a:p>
            <a:r>
              <a:rPr lang="en-US" dirty="0" err="1" smtClean="0"/>
              <a:t>Pul</a:t>
            </a:r>
            <a:r>
              <a:rPr lang="en-US" dirty="0" smtClean="0"/>
              <a:t>  - </a:t>
            </a:r>
            <a:endParaRPr lang="en-US" dirty="0" smtClean="0"/>
          </a:p>
          <a:p>
            <a:r>
              <a:rPr lang="en-US" dirty="0" smtClean="0"/>
              <a:t>GI </a:t>
            </a:r>
            <a:r>
              <a:rPr lang="en-US" dirty="0" smtClean="0"/>
              <a:t>– </a:t>
            </a:r>
          </a:p>
          <a:p>
            <a:r>
              <a:rPr lang="en-US" dirty="0" err="1" smtClean="0"/>
              <a:t>Musculo</a:t>
            </a:r>
            <a:r>
              <a:rPr lang="en-US" dirty="0" smtClean="0"/>
              <a:t> –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Assessing ESRD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Assessment/ Diagnostic Findings</a:t>
            </a:r>
          </a:p>
          <a:p>
            <a:r>
              <a:rPr lang="en-US" sz="3200" dirty="0" smtClean="0"/>
              <a:t>Metabolic disturbances</a:t>
            </a:r>
          </a:p>
          <a:p>
            <a:r>
              <a:rPr lang="en-US" sz="3200" dirty="0" smtClean="0"/>
              <a:t>Electrolyte /acid-base imbalances</a:t>
            </a:r>
          </a:p>
          <a:p>
            <a:r>
              <a:rPr lang="en-US" sz="3200" dirty="0" smtClean="0"/>
              <a:t>Anemia</a:t>
            </a:r>
          </a:p>
          <a:p>
            <a:r>
              <a:rPr lang="en-US" sz="3200" dirty="0" smtClean="0"/>
              <a:t>Calcium/phosphorus imbalance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Chronic Renal Disease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4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Metabolic disturbances</a:t>
            </a:r>
          </a:p>
          <a:p>
            <a:r>
              <a:rPr lang="en-US" sz="3200" dirty="0" smtClean="0"/>
              <a:t>GFR decreases </a:t>
            </a:r>
            <a:r>
              <a:rPr lang="en-US" sz="3200" dirty="0" smtClean="0">
                <a:sym typeface="Wingdings" pitchFamily="2" charset="2"/>
              </a:rPr>
              <a:t> creatinine/BUN levels increase</a:t>
            </a:r>
          </a:p>
          <a:p>
            <a:r>
              <a:rPr lang="en-US" sz="3200" dirty="0" smtClean="0">
                <a:sym typeface="Wingdings" pitchFamily="2" charset="2"/>
              </a:rPr>
              <a:t>Uremia </a:t>
            </a:r>
          </a:p>
          <a:p>
            <a:r>
              <a:rPr lang="en-US" sz="3200" dirty="0" smtClean="0">
                <a:sym typeface="Wingdings" pitchFamily="2" charset="2"/>
              </a:rPr>
              <a:t>Diabetics may require less insulin than before the onset of CRF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Lab Data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Electrolyte/acid-base imbalances</a:t>
            </a:r>
          </a:p>
          <a:p>
            <a:r>
              <a:rPr lang="en-US" dirty="0" smtClean="0"/>
              <a:t>Hyperkalemia –serious electrolyte disturbance</a:t>
            </a:r>
          </a:p>
          <a:p>
            <a:r>
              <a:rPr lang="en-US" dirty="0" smtClean="0"/>
              <a:t>Sodium – normal or low in kidney failure      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edema, heart failure, hypertension</a:t>
            </a:r>
          </a:p>
          <a:p>
            <a:r>
              <a:rPr lang="en-US" dirty="0">
                <a:sym typeface="Wingdings" pitchFamily="2" charset="2"/>
              </a:rPr>
              <a:t>Metabolic </a:t>
            </a:r>
            <a:r>
              <a:rPr lang="en-US" dirty="0" smtClean="0">
                <a:sym typeface="Wingdings" pitchFamily="2" charset="2"/>
              </a:rPr>
              <a:t>Acidosis -kidneys </a:t>
            </a:r>
            <a:r>
              <a:rPr lang="en-US" dirty="0">
                <a:sym typeface="Wingdings" pitchFamily="2" charset="2"/>
              </a:rPr>
              <a:t>are unable to excrete acid</a:t>
            </a:r>
          </a:p>
          <a:p>
            <a:r>
              <a:rPr lang="en-US" dirty="0">
                <a:sym typeface="Wingdings" pitchFamily="2" charset="2"/>
              </a:rPr>
              <a:t>Kidneys are unable to excrete ammonia and reabsorb sodium bicarbonate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Lab Data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Glomerular disease affects both the structure  and function of the </a:t>
            </a:r>
            <a:r>
              <a:rPr lang="en-US" dirty="0" smtClean="0"/>
              <a:t>glomerulus disrupting glomerular filtration.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Capillary membrane  becomes more permeable to plasma proteins and blood.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This increased permeability causes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hematuria, proteinuria,  and edema.</a:t>
            </a:r>
          </a:p>
          <a:p>
            <a:pPr marL="109728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As the GFR falls,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azotemia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Glomerular Disease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59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Anemia</a:t>
            </a:r>
          </a:p>
          <a:p>
            <a:r>
              <a:rPr lang="en-US" dirty="0" smtClean="0"/>
              <a:t>Inadequate erythropoietin production</a:t>
            </a:r>
          </a:p>
          <a:p>
            <a:r>
              <a:rPr lang="en-US" dirty="0" smtClean="0"/>
              <a:t>Erythropoietin  </a:t>
            </a:r>
            <a:r>
              <a:rPr lang="en-US" dirty="0" smtClean="0">
                <a:sym typeface="Wingdings" pitchFamily="2" charset="2"/>
              </a:rPr>
              <a:t> normally produced by the kidneys, stimulates bone marrow to produce RBC</a:t>
            </a:r>
          </a:p>
          <a:p>
            <a:r>
              <a:rPr lang="en-US" dirty="0" smtClean="0">
                <a:sym typeface="Wingdings" pitchFamily="2" charset="2"/>
              </a:rPr>
              <a:t>ESRD  decrease production of erythropoietin  leads to anemia  fatigue, angina, SOB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Lab Data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CKD mineral/bone disorder</a:t>
            </a:r>
          </a:p>
          <a:p>
            <a:r>
              <a:rPr lang="en-US" dirty="0" smtClean="0"/>
              <a:t>Kidney function deteriorates, less Vitamin D is converted to its active form </a:t>
            </a:r>
            <a:r>
              <a:rPr lang="en-US" dirty="0" smtClean="0">
                <a:sym typeface="Wingdings" pitchFamily="2" charset="2"/>
              </a:rPr>
              <a:t> decreased serum levels</a:t>
            </a:r>
          </a:p>
          <a:p>
            <a:r>
              <a:rPr lang="en-US" dirty="0" smtClean="0">
                <a:sym typeface="Wingdings" pitchFamily="2" charset="2"/>
              </a:rPr>
              <a:t>Vitamin </a:t>
            </a:r>
            <a:r>
              <a:rPr lang="en-US" dirty="0" smtClean="0">
                <a:sym typeface="Wingdings" pitchFamily="2" charset="2"/>
              </a:rPr>
              <a:t>D is </a:t>
            </a:r>
            <a:r>
              <a:rPr lang="en-US" dirty="0" smtClean="0">
                <a:sym typeface="Wingdings" pitchFamily="2" charset="2"/>
              </a:rPr>
              <a:t>necessary for </a:t>
            </a:r>
            <a:r>
              <a:rPr lang="en-US" dirty="0" smtClean="0">
                <a:sym typeface="Wingdings" pitchFamily="2" charset="2"/>
              </a:rPr>
              <a:t>calcium </a:t>
            </a:r>
            <a:r>
              <a:rPr lang="en-US" dirty="0" smtClean="0">
                <a:sym typeface="Wingdings" pitchFamily="2" charset="2"/>
              </a:rPr>
              <a:t>to absorbed from the GI tract </a:t>
            </a:r>
          </a:p>
          <a:p>
            <a:r>
              <a:rPr lang="en-US" dirty="0" smtClean="0">
                <a:sym typeface="Wingdings" pitchFamily="2" charset="2"/>
              </a:rPr>
              <a:t>Decrease </a:t>
            </a:r>
            <a:r>
              <a:rPr lang="en-US" dirty="0" smtClean="0">
                <a:sym typeface="Wingdings" pitchFamily="2" charset="2"/>
              </a:rPr>
              <a:t>Vitamin </a:t>
            </a:r>
            <a:r>
              <a:rPr lang="en-US" dirty="0" smtClean="0">
                <a:sym typeface="Wingdings" pitchFamily="2" charset="2"/>
              </a:rPr>
              <a:t>D levels  decrease in calcium from the intestines  decrease serum calcium levels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Lab Data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0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>
            <a:normAutofit/>
          </a:bodyPr>
          <a:lstStyle/>
          <a:p>
            <a:r>
              <a:rPr lang="en-US" b="1" dirty="0" smtClean="0"/>
              <a:t>CKD mineral/bone disorder</a:t>
            </a:r>
          </a:p>
          <a:p>
            <a:r>
              <a:rPr lang="en-US" dirty="0" err="1" smtClean="0"/>
              <a:t>Hypocalcemia</a:t>
            </a:r>
            <a:r>
              <a:rPr lang="en-US" dirty="0" smtClean="0"/>
              <a:t> occurs </a:t>
            </a:r>
            <a:r>
              <a:rPr lang="en-US" dirty="0" smtClean="0">
                <a:sym typeface="Wingdings" pitchFamily="2" charset="2"/>
              </a:rPr>
              <a:t>parathyroid gland secretes parathyroid hormone (PTH)  stimulates bone demineralization  releasing calcium from the bone.</a:t>
            </a:r>
          </a:p>
          <a:p>
            <a:r>
              <a:rPr lang="en-US" dirty="0" smtClean="0">
                <a:sym typeface="Wingdings" pitchFamily="2" charset="2"/>
              </a:rPr>
              <a:t>Phosphate is released as well - </a:t>
            </a:r>
            <a:r>
              <a:rPr lang="en-US" dirty="0" err="1" smtClean="0">
                <a:sym typeface="Wingdings" pitchFamily="2" charset="2"/>
              </a:rPr>
              <a:t>hyperphosphatemia</a:t>
            </a:r>
            <a:r>
              <a:rPr lang="en-US" dirty="0" smtClean="0">
                <a:sym typeface="Wingdings" pitchFamily="2" charset="2"/>
              </a:rPr>
              <a:t> –decrease phosphate excretion by the kidneys </a:t>
            </a:r>
          </a:p>
          <a:p>
            <a:r>
              <a:rPr lang="en-US" dirty="0" smtClean="0">
                <a:sym typeface="Wingdings" pitchFamily="2" charset="2"/>
              </a:rPr>
              <a:t>Low calcium, high phosphate levels and decreased Vitamin D – parathyroid – PTH – bone remodeling – risk for fractures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Lab Data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30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 – </a:t>
            </a:r>
          </a:p>
          <a:p>
            <a:r>
              <a:rPr lang="en-US" dirty="0" smtClean="0"/>
              <a:t>Maintain kidney function and homeostasis for as long as possible</a:t>
            </a:r>
          </a:p>
          <a:p>
            <a:r>
              <a:rPr lang="en-US" dirty="0" smtClean="0"/>
              <a:t>All factors that are reversible are identified and treated</a:t>
            </a:r>
          </a:p>
          <a:p>
            <a:r>
              <a:rPr lang="en-US" dirty="0" smtClean="0"/>
              <a:t>Management accomplished – medication and diet therapy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MEDICAL MANGEMENT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7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Complications are prevented or delayed by administering :</a:t>
            </a:r>
          </a:p>
          <a:p>
            <a:r>
              <a:rPr lang="en-US" dirty="0" smtClean="0"/>
              <a:t>Calcium/Phosphate-binding agents</a:t>
            </a:r>
          </a:p>
          <a:p>
            <a:r>
              <a:rPr lang="en-US" dirty="0" smtClean="0"/>
              <a:t>Antihypertensive and cardiac medications</a:t>
            </a:r>
          </a:p>
          <a:p>
            <a:r>
              <a:rPr lang="en-US" dirty="0" smtClean="0"/>
              <a:t>Anti-seizure medications</a:t>
            </a:r>
          </a:p>
          <a:p>
            <a:r>
              <a:rPr lang="en-US" dirty="0" smtClean="0"/>
              <a:t>Erythropoietin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PHARMACOLOGIC THERAPY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32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Protein restriction</a:t>
            </a:r>
          </a:p>
          <a:p>
            <a:r>
              <a:rPr lang="en-US" dirty="0" smtClean="0"/>
              <a:t>Fluid restriction </a:t>
            </a:r>
          </a:p>
          <a:p>
            <a:r>
              <a:rPr lang="en-US" dirty="0" smtClean="0"/>
              <a:t>Sodium restriction</a:t>
            </a:r>
          </a:p>
          <a:p>
            <a:r>
              <a:rPr lang="en-US" dirty="0" smtClean="0"/>
              <a:t>Vitamin supplement</a:t>
            </a:r>
          </a:p>
          <a:p>
            <a:r>
              <a:rPr lang="en-US" dirty="0" smtClean="0"/>
              <a:t>Monitor foods high in phosphate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Nutritional Therapy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23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Becomes necessary when the kidneys can no longer remove wastes, maintain electrolytes and regulate fluid balance</a:t>
            </a:r>
          </a:p>
          <a:p>
            <a:r>
              <a:rPr lang="en-US" dirty="0" smtClean="0"/>
              <a:t>Various types of dialysis and kidney transplant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Renal Replacement Therapy</a:t>
            </a:r>
          </a:p>
        </p:txBody>
      </p:sp>
    </p:spTree>
    <p:extLst>
      <p:ext uri="{BB962C8B-B14F-4D97-AF65-F5344CB8AC3E}">
        <p14:creationId xmlns:p14="http://schemas.microsoft.com/office/powerpoint/2010/main" val="2402110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Hemodialysis – circulates the patient’s blood  through a dialyzer to remove waste products and excess fluid</a:t>
            </a:r>
          </a:p>
          <a:p>
            <a:r>
              <a:rPr lang="en-US" dirty="0" smtClean="0"/>
              <a:t>Peritoneal dialysis – uses the patient peritoneal membrane as the semi-permeable membrane  to exchange fluid  and solutes</a:t>
            </a:r>
          </a:p>
          <a:p>
            <a:r>
              <a:rPr lang="en-US" dirty="0" smtClean="0"/>
              <a:t>Continuous renal replacement therapy – method used to replace normal kidney by circulating the patient’s blood through a hemofilter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Dialysis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81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301"/>
            <a:ext cx="777240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78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2484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39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864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Loss of plasma proteins leads to </a:t>
            </a:r>
            <a:r>
              <a:rPr lang="en-US" i="1" dirty="0" err="1" smtClean="0"/>
              <a:t>hypoalbuminemia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edema.</a:t>
            </a:r>
          </a:p>
          <a:p>
            <a:pPr marL="109728" indent="0">
              <a:buNone/>
            </a:pPr>
            <a:endParaRPr lang="en-US" i="1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As plasma proteins are lost, filtration increases.</a:t>
            </a:r>
          </a:p>
          <a:p>
            <a:pPr marL="109728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This stimulates renin-angiotensin-aldosterone mechanism  vasoconstriction  &amp; salt/water retention</a:t>
            </a:r>
          </a:p>
          <a:p>
            <a:pPr marL="109728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As the GFR continues to fall oliguria and hypertension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362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Glomerular Disease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2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81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000"/>
            <a:ext cx="62484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52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smtClean="0"/>
              <a:t>Treatment of choice for many patients with ESRD</a:t>
            </a:r>
          </a:p>
          <a:p>
            <a:r>
              <a:rPr lang="en-US" dirty="0" smtClean="0"/>
              <a:t>Most successful of transplantation procedures</a:t>
            </a:r>
          </a:p>
          <a:p>
            <a:r>
              <a:rPr lang="en-US" dirty="0" smtClean="0"/>
              <a:t>Donor kidney placed in lower abdominal cavity</a:t>
            </a:r>
          </a:p>
          <a:p>
            <a:r>
              <a:rPr lang="en-US" dirty="0" smtClean="0"/>
              <a:t>Grafted organ stimulates an immune response to reject the transplanted organ </a:t>
            </a:r>
            <a:r>
              <a:rPr lang="en-US" dirty="0" smtClean="0">
                <a:sym typeface="Wingdings" pitchFamily="2" charset="2"/>
              </a:rPr>
              <a:t> immunosuppressive</a:t>
            </a:r>
            <a:r>
              <a:rPr lang="en-US" dirty="0" smtClean="0"/>
              <a:t> therapy used </a:t>
            </a:r>
          </a:p>
          <a:p>
            <a:r>
              <a:rPr lang="en-US" dirty="0" smtClean="0"/>
              <a:t>Acute rejection develops within months</a:t>
            </a:r>
          </a:p>
          <a:p>
            <a:r>
              <a:rPr lang="en-US" dirty="0" smtClean="0"/>
              <a:t>Hypertension is a possible complication of kidney transplant </a:t>
            </a:r>
          </a:p>
          <a:p>
            <a:r>
              <a:rPr lang="en-US" dirty="0" smtClean="0"/>
              <a:t>Infection is a continuous threat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Kidney Transplant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08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990600"/>
            <a:ext cx="56197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Inflammation of the glomeruli capillary membrane</a:t>
            </a:r>
          </a:p>
          <a:p>
            <a:r>
              <a:rPr lang="en-US" dirty="0" smtClean="0"/>
              <a:t>Results from systemic diseases/primary glomerular diseases</a:t>
            </a:r>
          </a:p>
          <a:p>
            <a:r>
              <a:rPr lang="en-US" dirty="0" smtClean="0"/>
              <a:t>Post-streptococcal glomerulonephritis – most common </a:t>
            </a:r>
          </a:p>
          <a:p>
            <a:r>
              <a:rPr lang="en-US" dirty="0" smtClean="0"/>
              <a:t>Antigen/antibody complexes form during the primary infection  and become trapped in glomerular capillaries </a:t>
            </a:r>
            <a:r>
              <a:rPr lang="en-US" dirty="0" smtClean="0">
                <a:sym typeface="Wingdings" pitchFamily="2" charset="2"/>
              </a:rPr>
              <a:t> inflammatory response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ACUTE GOLMERULONEPHRITIS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5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Risk factors</a:t>
            </a:r>
          </a:p>
          <a:p>
            <a:r>
              <a:rPr lang="en-US" dirty="0" smtClean="0"/>
              <a:t>Impetigo </a:t>
            </a:r>
          </a:p>
          <a:p>
            <a:r>
              <a:rPr lang="en-US" dirty="0" smtClean="0"/>
              <a:t>Group A beta-hemolytic  streptococcal infection</a:t>
            </a:r>
          </a:p>
          <a:p>
            <a:r>
              <a:rPr lang="en-US" dirty="0" smtClean="0"/>
              <a:t>Acute viral infections</a:t>
            </a:r>
          </a:p>
          <a:p>
            <a:r>
              <a:rPr lang="en-US" dirty="0" smtClean="0"/>
              <a:t>Hepatitis B</a:t>
            </a:r>
          </a:p>
          <a:p>
            <a:endParaRPr lang="en-US" dirty="0"/>
          </a:p>
          <a:p>
            <a:r>
              <a:rPr lang="en-US" dirty="0" smtClean="0"/>
              <a:t>Primarily a childhood disease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ACUTE NEPHRITIC SYNDROME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Clinical manifestations</a:t>
            </a:r>
          </a:p>
          <a:p>
            <a:r>
              <a:rPr lang="en-US" dirty="0" smtClean="0"/>
              <a:t>Hematuria</a:t>
            </a:r>
          </a:p>
          <a:p>
            <a:r>
              <a:rPr lang="en-US" dirty="0" smtClean="0"/>
              <a:t>Edema –low pressure areas</a:t>
            </a:r>
          </a:p>
          <a:p>
            <a:r>
              <a:rPr lang="en-US" dirty="0" smtClean="0"/>
              <a:t>Azotemia</a:t>
            </a:r>
          </a:p>
          <a:p>
            <a:r>
              <a:rPr lang="en-US" dirty="0" smtClean="0"/>
              <a:t>Proteinuria</a:t>
            </a:r>
          </a:p>
          <a:p>
            <a:r>
              <a:rPr lang="en-US" dirty="0" smtClean="0"/>
              <a:t>Hypertension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Prognosis less favorable  for adults.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NEPHRITIC SYNDROME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Assessment/Diagnostic Findings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Throat/skin cultures</a:t>
            </a:r>
          </a:p>
          <a:p>
            <a:r>
              <a:rPr lang="en-US" dirty="0" smtClean="0"/>
              <a:t>KUB abdominal  x-ray</a:t>
            </a:r>
          </a:p>
          <a:p>
            <a:r>
              <a:rPr lang="en-US" dirty="0" smtClean="0"/>
              <a:t>Serum BUN /creatinine levels</a:t>
            </a:r>
          </a:p>
          <a:p>
            <a:r>
              <a:rPr lang="en-US" dirty="0" smtClean="0"/>
              <a:t>Urinalysis</a:t>
            </a:r>
            <a:endParaRPr lang="en-US" dirty="0"/>
          </a:p>
          <a:p>
            <a:r>
              <a:rPr lang="en-US" dirty="0" smtClean="0"/>
              <a:t>Kidney biopsy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NEPHRITIC SYNDROME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58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1437</TotalTime>
  <Words>1515</Words>
  <Application>Microsoft Office PowerPoint</Application>
  <PresentationFormat>On-screen Show (4:3)</PresentationFormat>
  <Paragraphs>281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RENAL DISORDERS</vt:lpstr>
      <vt:lpstr>Objectives</vt:lpstr>
      <vt:lpstr>Glomerulus</vt:lpstr>
      <vt:lpstr>Glomerular Disease</vt:lpstr>
      <vt:lpstr>Glomerular Disease</vt:lpstr>
      <vt:lpstr>ACUTE GOLMERULONEPHRITIS</vt:lpstr>
      <vt:lpstr>ACUTE NEPHRITIC SYNDROME</vt:lpstr>
      <vt:lpstr>ACUTE NEPHRITIC SYNDROME</vt:lpstr>
      <vt:lpstr>ACUTE NEPHRITIC SYNDROME</vt:lpstr>
      <vt:lpstr>ACUTE NEPHRITIC SYNDROME</vt:lpstr>
      <vt:lpstr>ACUTE NEPHRITIC SYNDROME</vt:lpstr>
      <vt:lpstr>CHRONIC GLOMERULONEPHRITIS</vt:lpstr>
      <vt:lpstr>PowerPoint Presentation</vt:lpstr>
      <vt:lpstr>CHRONIC GLOMERULONEPHRITIS</vt:lpstr>
      <vt:lpstr>CHRONIC GLOMERULONEPHRITIS</vt:lpstr>
      <vt:lpstr>CHRONIC GLOMERULONEPHRITIS</vt:lpstr>
      <vt:lpstr>KIDNEY FAILURE</vt:lpstr>
      <vt:lpstr>ACUTE KIDNEY FAILURE</vt:lpstr>
      <vt:lpstr>ACUTE KIDNEY FAILURE (AKI)</vt:lpstr>
      <vt:lpstr>Categories of Acute Renal Failure</vt:lpstr>
      <vt:lpstr>PRERENAL</vt:lpstr>
      <vt:lpstr>INTRARENAL</vt:lpstr>
      <vt:lpstr>POSTRENAL</vt:lpstr>
      <vt:lpstr>PowerPoint Presentation</vt:lpstr>
      <vt:lpstr>CLINICAL MANIFESTATIONS</vt:lpstr>
      <vt:lpstr>OLIGURIC PHASE</vt:lpstr>
      <vt:lpstr>DIURETIC PHASE</vt:lpstr>
      <vt:lpstr>RECOVERY PHASE</vt:lpstr>
      <vt:lpstr>ASSESSMENT/DIAGNOSTIC FINDINGS</vt:lpstr>
      <vt:lpstr>Acute Renal Failure</vt:lpstr>
      <vt:lpstr>NUTRITIONAL THERAPY</vt:lpstr>
      <vt:lpstr>Acute Renal Failure</vt:lpstr>
      <vt:lpstr>Chronic Renal Failure ESRD/CRD</vt:lpstr>
      <vt:lpstr>Chronic Renal Failure</vt:lpstr>
      <vt:lpstr>CHRONIC RENAL FAILURE ESRD</vt:lpstr>
      <vt:lpstr>Assessing ESRD</vt:lpstr>
      <vt:lpstr>Chronic Renal Disease</vt:lpstr>
      <vt:lpstr>Lab Data</vt:lpstr>
      <vt:lpstr>Lab Data</vt:lpstr>
      <vt:lpstr>Lab Data</vt:lpstr>
      <vt:lpstr>Lab Data</vt:lpstr>
      <vt:lpstr>Lab Data</vt:lpstr>
      <vt:lpstr>MEDICAL MANGEMENT</vt:lpstr>
      <vt:lpstr>PHARMACOLOGIC THERAPY</vt:lpstr>
      <vt:lpstr>Nutritional Therapy</vt:lpstr>
      <vt:lpstr>Renal Replacement Therapy</vt:lpstr>
      <vt:lpstr>Dialysis </vt:lpstr>
      <vt:lpstr>PowerPoint Presentation</vt:lpstr>
      <vt:lpstr>PowerPoint Presentation</vt:lpstr>
      <vt:lpstr>PowerPoint Presentation</vt:lpstr>
      <vt:lpstr>PowerPoint Presentation</vt:lpstr>
      <vt:lpstr>Kidney Transplant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DISORDERS</dc:title>
  <dc:creator>Michelle</dc:creator>
  <cp:lastModifiedBy>Michelle</cp:lastModifiedBy>
  <cp:revision>92</cp:revision>
  <cp:lastPrinted>2012-03-14T23:45:52Z</cp:lastPrinted>
  <dcterms:created xsi:type="dcterms:W3CDTF">2012-03-12T02:10:15Z</dcterms:created>
  <dcterms:modified xsi:type="dcterms:W3CDTF">2013-03-21T15:09:56Z</dcterms:modified>
</cp:coreProperties>
</file>