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9" r:id="rId1"/>
  </p:sldMasterIdLst>
  <p:notesMasterIdLst>
    <p:notesMasterId r:id="rId57"/>
  </p:notesMasterIdLst>
  <p:handoutMasterIdLst>
    <p:handoutMasterId r:id="rId58"/>
  </p:handoutMasterIdLst>
  <p:sldIdLst>
    <p:sldId id="329" r:id="rId2"/>
    <p:sldId id="264" r:id="rId3"/>
    <p:sldId id="364" r:id="rId4"/>
    <p:sldId id="333" r:id="rId5"/>
    <p:sldId id="296" r:id="rId6"/>
    <p:sldId id="299" r:id="rId7"/>
    <p:sldId id="335" r:id="rId8"/>
    <p:sldId id="306" r:id="rId9"/>
    <p:sldId id="337" r:id="rId10"/>
    <p:sldId id="300" r:id="rId11"/>
    <p:sldId id="338" r:id="rId12"/>
    <p:sldId id="341" r:id="rId13"/>
    <p:sldId id="339" r:id="rId14"/>
    <p:sldId id="325" r:id="rId15"/>
    <p:sldId id="365" r:id="rId16"/>
    <p:sldId id="346" r:id="rId17"/>
    <p:sldId id="328" r:id="rId18"/>
    <p:sldId id="327" r:id="rId19"/>
    <p:sldId id="310" r:id="rId20"/>
    <p:sldId id="350" r:id="rId21"/>
    <p:sldId id="366" r:id="rId22"/>
    <p:sldId id="347" r:id="rId23"/>
    <p:sldId id="311" r:id="rId24"/>
    <p:sldId id="367" r:id="rId25"/>
    <p:sldId id="309" r:id="rId26"/>
    <p:sldId id="368" r:id="rId27"/>
    <p:sldId id="371" r:id="rId28"/>
    <p:sldId id="352" r:id="rId29"/>
    <p:sldId id="324" r:id="rId30"/>
    <p:sldId id="294" r:id="rId31"/>
    <p:sldId id="313" r:id="rId32"/>
    <p:sldId id="314" r:id="rId33"/>
    <p:sldId id="373" r:id="rId34"/>
    <p:sldId id="372" r:id="rId35"/>
    <p:sldId id="374" r:id="rId36"/>
    <p:sldId id="375" r:id="rId37"/>
    <p:sldId id="356" r:id="rId38"/>
    <p:sldId id="322" r:id="rId39"/>
    <p:sldId id="345" r:id="rId40"/>
    <p:sldId id="357" r:id="rId41"/>
    <p:sldId id="362" r:id="rId42"/>
    <p:sldId id="363" r:id="rId43"/>
    <p:sldId id="348" r:id="rId44"/>
    <p:sldId id="359" r:id="rId45"/>
    <p:sldId id="360" r:id="rId46"/>
    <p:sldId id="282" r:id="rId47"/>
    <p:sldId id="370" r:id="rId48"/>
    <p:sldId id="283" r:id="rId49"/>
    <p:sldId id="281" r:id="rId50"/>
    <p:sldId id="369" r:id="rId51"/>
    <p:sldId id="276" r:id="rId52"/>
    <p:sldId id="380" r:id="rId53"/>
    <p:sldId id="376" r:id="rId54"/>
    <p:sldId id="377" r:id="rId55"/>
    <p:sldId id="378"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343" autoAdjust="0"/>
  </p:normalViewPr>
  <p:slideViewPr>
    <p:cSldViewPr>
      <p:cViewPr varScale="1">
        <p:scale>
          <a:sx n="66" d="100"/>
          <a:sy n="66" d="100"/>
        </p:scale>
        <p:origin x="-648"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23F8ABF-26B5-4A71-872D-0A30099F4CFD}" type="datetimeFigureOut">
              <a:rPr lang="en-US" smtClean="0"/>
              <a:pPr/>
              <a:t>9/20/2012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9A69C3-CEBF-464B-8684-3F5A8FCFB8B7}" type="slidenum">
              <a:rPr lang="en-US" smtClean="0"/>
              <a:pPr/>
              <a:t>‹#›</a:t>
            </a:fld>
            <a:endParaRPr lang="en-US"/>
          </a:p>
        </p:txBody>
      </p:sp>
    </p:spTree>
    <p:extLst>
      <p:ext uri="{BB962C8B-B14F-4D97-AF65-F5344CB8AC3E}">
        <p14:creationId xmlns:p14="http://schemas.microsoft.com/office/powerpoint/2010/main" val="3852817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282D01-A489-46AA-9740-D278A94C82EE}" type="datetimeFigureOut">
              <a:rPr lang="en-US" smtClean="0"/>
              <a:pPr/>
              <a:t>9/20/2012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B2D3BA5-85DF-47D3-8D43-9D635852C3B2}" type="slidenum">
              <a:rPr lang="en-US" smtClean="0"/>
              <a:pPr/>
              <a:t>‹#›</a:t>
            </a:fld>
            <a:endParaRPr lang="en-US"/>
          </a:p>
        </p:txBody>
      </p:sp>
    </p:spTree>
    <p:extLst>
      <p:ext uri="{BB962C8B-B14F-4D97-AF65-F5344CB8AC3E}">
        <p14:creationId xmlns:p14="http://schemas.microsoft.com/office/powerpoint/2010/main" val="256250403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2D3BA5-85DF-47D3-8D43-9D635852C3B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Emergency situation</a:t>
            </a:r>
          </a:p>
          <a:p>
            <a:r>
              <a:rPr lang="en-US" sz="1600" dirty="0" smtClean="0"/>
              <a:t>Ascending aorta tear – surgery</a:t>
            </a:r>
          </a:p>
          <a:p>
            <a:r>
              <a:rPr lang="en-US" sz="1600" dirty="0" smtClean="0"/>
              <a:t>Descending aorta tear – Medications to lower BP and heart rate</a:t>
            </a:r>
          </a:p>
          <a:p>
            <a:r>
              <a:rPr lang="en-US" sz="1600" dirty="0" smtClean="0"/>
              <a:t>	stent to repair tear</a:t>
            </a:r>
          </a:p>
          <a:p>
            <a:r>
              <a:rPr lang="en-US" sz="1600" dirty="0" smtClean="0"/>
              <a:t>Surgery – cardiopulmonary bypass</a:t>
            </a:r>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Used if patient is high risk for abdominal surgery</a:t>
            </a:r>
          </a:p>
          <a:p>
            <a:r>
              <a:rPr lang="en-US" sz="1600" dirty="0" smtClean="0"/>
              <a:t>Complications – need open surgery, bleeding, aneurysm rupture, peripheral </a:t>
            </a:r>
            <a:r>
              <a:rPr lang="en-US" sz="1600" dirty="0" err="1" smtClean="0"/>
              <a:t>embolization</a:t>
            </a:r>
            <a:r>
              <a:rPr lang="en-US" sz="1600" dirty="0" smtClean="0"/>
              <a:t>, graft misplacement</a:t>
            </a:r>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VS hemodynamic monitoring for cardiac output, assessing for s/s of MI</a:t>
            </a:r>
          </a:p>
          <a:p>
            <a:r>
              <a:rPr lang="en-US" sz="1600" dirty="0" smtClean="0"/>
              <a:t>Neurovascular check to assess for graft occlusion or rupture</a:t>
            </a:r>
          </a:p>
          <a:p>
            <a:r>
              <a:rPr lang="en-US" sz="1600" dirty="0" smtClean="0"/>
              <a:t>Pt may have lost blood during surgery – so renal failure can occur if kidneys were not </a:t>
            </a:r>
            <a:r>
              <a:rPr lang="en-US" sz="1600" dirty="0" err="1" smtClean="0"/>
              <a:t>perfused</a:t>
            </a:r>
            <a:endParaRPr lang="en-US" sz="1600" dirty="0" smtClean="0"/>
          </a:p>
          <a:p>
            <a:r>
              <a:rPr lang="en-US" sz="1600" dirty="0" err="1" smtClean="0"/>
              <a:t>Parlaytic</a:t>
            </a:r>
            <a:r>
              <a:rPr lang="en-US" sz="1600" dirty="0" smtClean="0"/>
              <a:t> </a:t>
            </a:r>
            <a:r>
              <a:rPr lang="en-US" sz="1600" dirty="0" err="1" smtClean="0"/>
              <a:t>ileus</a:t>
            </a:r>
            <a:r>
              <a:rPr lang="en-US" sz="1600" dirty="0" smtClean="0"/>
              <a:t> is expected – NG tube to suction, assess bowel sound, MD may start fluids early to start peristalsis</a:t>
            </a:r>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2D3BA5-85DF-47D3-8D43-9D635852C3B2}"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600" dirty="0" smtClean="0"/>
              <a:t>Heparin acts as an anticoagulation by forming a complex with </a:t>
            </a:r>
            <a:r>
              <a:rPr lang="en-US" sz="1600" dirty="0" err="1" smtClean="0"/>
              <a:t>antithrombin</a:t>
            </a:r>
            <a:r>
              <a:rPr lang="en-US" sz="1600" dirty="0" smtClean="0"/>
              <a:t>, </a:t>
            </a:r>
            <a:r>
              <a:rPr lang="en-US" sz="1600" dirty="0" err="1" smtClean="0"/>
              <a:t>catalysing</a:t>
            </a:r>
            <a:r>
              <a:rPr lang="en-US" sz="1600" dirty="0" smtClean="0"/>
              <a:t> the inhibition of several activated blood coagulation factors: </a:t>
            </a:r>
            <a:r>
              <a:rPr lang="en-US" sz="1600" dirty="0" err="1" smtClean="0"/>
              <a:t>XIIa</a:t>
            </a:r>
            <a:r>
              <a:rPr lang="en-US" sz="1600" dirty="0" smtClean="0"/>
              <a:t>, </a:t>
            </a:r>
            <a:r>
              <a:rPr lang="en-US" sz="1600" dirty="0" err="1" smtClean="0"/>
              <a:t>XIa</a:t>
            </a:r>
            <a:r>
              <a:rPr lang="en-US" sz="1600" dirty="0" smtClean="0"/>
              <a:t>, </a:t>
            </a:r>
            <a:r>
              <a:rPr lang="en-US" sz="1600" dirty="0" err="1" smtClean="0"/>
              <a:t>IXa</a:t>
            </a:r>
            <a:r>
              <a:rPr lang="en-US" sz="1600" dirty="0" smtClean="0"/>
              <a:t>, </a:t>
            </a:r>
            <a:r>
              <a:rPr lang="en-US" sz="1600" dirty="0" err="1" smtClean="0"/>
              <a:t>Xa</a:t>
            </a:r>
            <a:r>
              <a:rPr lang="en-US" sz="1600" dirty="0" smtClean="0"/>
              <a:t> and thrombin.</a:t>
            </a:r>
          </a:p>
          <a:p>
            <a:r>
              <a:rPr lang="en-US" sz="1600" dirty="0" err="1" smtClean="0"/>
              <a:t>aPTT</a:t>
            </a:r>
            <a:r>
              <a:rPr lang="en-US" sz="1600" dirty="0" smtClean="0"/>
              <a:t> – activated partial </a:t>
            </a:r>
            <a:r>
              <a:rPr lang="en-US" sz="1600" dirty="0" err="1" smtClean="0"/>
              <a:t>thromboplastin</a:t>
            </a:r>
            <a:r>
              <a:rPr lang="en-US" sz="1600" dirty="0" smtClean="0"/>
              <a:t> time – </a:t>
            </a:r>
          </a:p>
          <a:p>
            <a:r>
              <a:rPr lang="en-US" sz="1600" dirty="0" smtClean="0"/>
              <a:t>Bleeding precautions: </a:t>
            </a:r>
            <a:r>
              <a:rPr lang="en-US" sz="1600" dirty="0" err="1" smtClean="0"/>
              <a:t>guaiac</a:t>
            </a:r>
            <a:r>
              <a:rPr lang="en-US" sz="1600" dirty="0" smtClean="0"/>
              <a:t> stool, monitor urine, no razors (electric shaver), limit injections, soft bristled toothbrush</a:t>
            </a:r>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smtClean="0"/>
              <a:t>Protamine</a:t>
            </a:r>
            <a:r>
              <a:rPr lang="en-US" sz="1600" dirty="0" smtClean="0"/>
              <a:t> sulfate is the antidote – but rarely needed</a:t>
            </a:r>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Started when pt is on heparin, </a:t>
            </a:r>
          </a:p>
          <a:p>
            <a:pPr defTabSz="931774">
              <a:defRPr/>
            </a:pPr>
            <a:r>
              <a:rPr lang="en-US" sz="1600" dirty="0" smtClean="0"/>
              <a:t>The half-life of </a:t>
            </a:r>
            <a:r>
              <a:rPr lang="en-US" sz="1600" dirty="0" err="1" smtClean="0"/>
              <a:t>warfarin</a:t>
            </a:r>
            <a:r>
              <a:rPr lang="en-US" sz="1600" dirty="0" smtClean="0"/>
              <a:t> ranges from 20 to 60 hours. The mean plasma half-life is approximately 40 hours, and the duration of effect is two to five days.</a:t>
            </a:r>
            <a:r>
              <a:rPr lang="en-US" sz="1600" baseline="30000" dirty="0" smtClean="0"/>
              <a:t> </a:t>
            </a:r>
            <a:r>
              <a:rPr lang="en-US" sz="1600" dirty="0" smtClean="0"/>
              <a:t>Thus, the maximum effect of a dose occurs up to 48 hours after administration, and the effect lingers for the next five days. </a:t>
            </a:r>
          </a:p>
          <a:p>
            <a:pPr defTabSz="931774">
              <a:defRPr/>
            </a:pPr>
            <a:endParaRPr lang="en-US" sz="1600" dirty="0" smtClean="0"/>
          </a:p>
          <a:p>
            <a:r>
              <a:rPr lang="en-US" sz="1600" dirty="0" smtClean="0"/>
              <a:t>Clot busters</a:t>
            </a:r>
          </a:p>
          <a:p>
            <a:r>
              <a:rPr lang="en-US" sz="1600" dirty="0" smtClean="0"/>
              <a:t>Recombinant tissue </a:t>
            </a:r>
            <a:r>
              <a:rPr lang="en-US" sz="1600" dirty="0" err="1" smtClean="0"/>
              <a:t>plasminogen</a:t>
            </a:r>
            <a:r>
              <a:rPr lang="en-US" sz="1600" dirty="0" smtClean="0"/>
              <a:t> activator or platelet inhibitors</a:t>
            </a:r>
          </a:p>
          <a:p>
            <a:r>
              <a:rPr lang="en-US" sz="1600" dirty="0" smtClean="0"/>
              <a:t>Catheter directly into clot</a:t>
            </a:r>
          </a:p>
          <a:p>
            <a:r>
              <a:rPr lang="en-US" sz="1600" dirty="0" smtClean="0"/>
              <a:t>Experimental for peripheral vascular occlusions</a:t>
            </a:r>
          </a:p>
          <a:p>
            <a:endParaRPr lang="en-US"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2D3BA5-85DF-47D3-8D43-9D635852C3B2}" type="slidenum">
              <a:rPr lang="en-US" smtClean="0"/>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41</a:t>
            </a:fld>
            <a:endParaRPr lang="en-US"/>
          </a:p>
        </p:txBody>
      </p:sp>
    </p:spTree>
    <p:extLst>
      <p:ext uri="{BB962C8B-B14F-4D97-AF65-F5344CB8AC3E}">
        <p14:creationId xmlns:p14="http://schemas.microsoft.com/office/powerpoint/2010/main" val="270861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45</a:t>
            </a:fld>
            <a:endParaRPr lang="en-US"/>
          </a:p>
        </p:txBody>
      </p:sp>
    </p:spTree>
    <p:extLst>
      <p:ext uri="{BB962C8B-B14F-4D97-AF65-F5344CB8AC3E}">
        <p14:creationId xmlns:p14="http://schemas.microsoft.com/office/powerpoint/2010/main" val="391498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2D3BA5-85DF-47D3-8D43-9D635852C3B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Cold-stimulation test  </a:t>
            </a:r>
            <a:r>
              <a:rPr lang="en-US" dirty="0" smtClean="0"/>
              <a:t>may involve placing your hands in cool water or exposing you to cold air, to trigger an episode of </a:t>
            </a:r>
            <a:r>
              <a:rPr lang="en-US" dirty="0" err="1" smtClean="0"/>
              <a:t>Raynaud's</a:t>
            </a:r>
            <a:endParaRPr lang="en-US" dirty="0" smtClean="0"/>
          </a:p>
          <a:p>
            <a:pPr defTabSz="931774">
              <a:defRPr/>
            </a:pPr>
            <a:r>
              <a:rPr lang="en-US" b="1" dirty="0" smtClean="0"/>
              <a:t>Calcium channel blockers.</a:t>
            </a:r>
            <a:r>
              <a:rPr lang="en-US" dirty="0" smtClean="0"/>
              <a:t> These drugs relax and open up small blood vessels in your hands and feet. They decrease the frequency and severity of attacks in most people with </a:t>
            </a:r>
            <a:r>
              <a:rPr lang="en-US" dirty="0" err="1" smtClean="0"/>
              <a:t>Raynaud's</a:t>
            </a:r>
            <a:r>
              <a:rPr lang="en-US" dirty="0" smtClean="0"/>
              <a:t>.  Examples include </a:t>
            </a:r>
            <a:r>
              <a:rPr lang="en-US" dirty="0" err="1" smtClean="0"/>
              <a:t>nifedipine</a:t>
            </a:r>
            <a:r>
              <a:rPr lang="en-US" dirty="0" smtClean="0"/>
              <a:t> (</a:t>
            </a:r>
            <a:r>
              <a:rPr lang="en-US" dirty="0" err="1" smtClean="0"/>
              <a:t>Procardia</a:t>
            </a:r>
            <a:r>
              <a:rPr lang="en-US" dirty="0" smtClean="0"/>
              <a:t>), </a:t>
            </a:r>
            <a:r>
              <a:rPr lang="en-US" dirty="0" err="1" smtClean="0"/>
              <a:t>amlodipine</a:t>
            </a:r>
            <a:r>
              <a:rPr lang="en-US" dirty="0" smtClean="0"/>
              <a:t> (</a:t>
            </a:r>
            <a:r>
              <a:rPr lang="en-US" dirty="0" err="1" smtClean="0"/>
              <a:t>Norvasc</a:t>
            </a:r>
            <a:r>
              <a:rPr lang="en-US" dirty="0" smtClean="0"/>
              <a:t>) and </a:t>
            </a:r>
            <a:r>
              <a:rPr lang="en-US" dirty="0" err="1" smtClean="0"/>
              <a:t>felodipine</a:t>
            </a:r>
            <a:r>
              <a:rPr lang="en-US" dirty="0" smtClean="0"/>
              <a:t> (</a:t>
            </a:r>
            <a:r>
              <a:rPr lang="en-US" dirty="0" err="1" smtClean="0"/>
              <a:t>Plendil</a:t>
            </a:r>
            <a:r>
              <a:rPr lang="en-US" dirty="0" smtClean="0"/>
              <a:t>).</a:t>
            </a:r>
          </a:p>
          <a:p>
            <a:r>
              <a:rPr lang="en-US" b="1" dirty="0" smtClean="0"/>
              <a:t>Alpha blockers.</a:t>
            </a:r>
            <a:r>
              <a:rPr lang="en-US" dirty="0" smtClean="0"/>
              <a:t> Counteract the actions of </a:t>
            </a:r>
            <a:r>
              <a:rPr lang="en-US" dirty="0" err="1" smtClean="0"/>
              <a:t>norepinephrine</a:t>
            </a:r>
            <a:r>
              <a:rPr lang="en-US" dirty="0" smtClean="0"/>
              <a:t>, a hormone that constricts blood vessels. Examples include </a:t>
            </a:r>
            <a:r>
              <a:rPr lang="en-US" dirty="0" err="1" smtClean="0"/>
              <a:t>prazosin</a:t>
            </a:r>
            <a:r>
              <a:rPr lang="en-US" dirty="0" smtClean="0"/>
              <a:t> (</a:t>
            </a:r>
            <a:r>
              <a:rPr lang="en-US" dirty="0" err="1" smtClean="0"/>
              <a:t>Minipress</a:t>
            </a:r>
            <a:r>
              <a:rPr lang="en-US" dirty="0" smtClean="0"/>
              <a:t>) and </a:t>
            </a:r>
            <a:r>
              <a:rPr lang="en-US" dirty="0" err="1" smtClean="0"/>
              <a:t>doxazosin</a:t>
            </a:r>
            <a:r>
              <a:rPr lang="en-US" dirty="0" smtClean="0"/>
              <a:t> (</a:t>
            </a:r>
            <a:r>
              <a:rPr lang="en-US" dirty="0" err="1" smtClean="0"/>
              <a:t>Cardura</a:t>
            </a:r>
            <a:r>
              <a:rPr lang="en-US" dirty="0" smtClean="0"/>
              <a:t>).</a:t>
            </a:r>
          </a:p>
          <a:p>
            <a:r>
              <a:rPr lang="en-US" b="1" dirty="0" smtClean="0"/>
              <a:t>Vasodilators.</a:t>
            </a:r>
            <a:r>
              <a:rPr lang="en-US" dirty="0" smtClean="0"/>
              <a:t> Relaxes blood vessels — such as nitroglycerin cream to your fingers to help heal skin ulcers. Other drugs used are high blood pressure drug </a:t>
            </a:r>
            <a:r>
              <a:rPr lang="en-US" dirty="0" err="1" smtClean="0"/>
              <a:t>losartan</a:t>
            </a:r>
            <a:r>
              <a:rPr lang="en-US" dirty="0" smtClean="0"/>
              <a:t> (</a:t>
            </a:r>
            <a:r>
              <a:rPr lang="en-US" dirty="0" err="1" smtClean="0"/>
              <a:t>Cozaar</a:t>
            </a:r>
            <a:r>
              <a:rPr lang="en-US" dirty="0" smtClean="0"/>
              <a:t>), the erectile dysfunction medication </a:t>
            </a:r>
            <a:r>
              <a:rPr lang="en-US" dirty="0" err="1" smtClean="0"/>
              <a:t>sildenafil</a:t>
            </a:r>
            <a:r>
              <a:rPr lang="en-US" dirty="0" smtClean="0"/>
              <a:t> (Viagra), the antidepressant medication </a:t>
            </a:r>
            <a:r>
              <a:rPr lang="en-US" dirty="0" err="1" smtClean="0"/>
              <a:t>fluoxetine</a:t>
            </a:r>
            <a:r>
              <a:rPr lang="en-US" dirty="0" smtClean="0"/>
              <a:t> (Prozac), and a class of medication called prostaglandins.</a:t>
            </a:r>
          </a:p>
          <a:p>
            <a:pPr defTabSz="931774">
              <a:defRPr/>
            </a:pPr>
            <a:r>
              <a:rPr lang="en-US" dirty="0" smtClean="0"/>
              <a:t>Nerves called sympathetic nerves in your hands and feet control the opening and narrowing of blood vessels in your skin. Surgery, called </a:t>
            </a:r>
            <a:r>
              <a:rPr lang="en-US" dirty="0" err="1" smtClean="0"/>
              <a:t>sympathectomy</a:t>
            </a:r>
            <a:r>
              <a:rPr lang="en-US" dirty="0" smtClean="0"/>
              <a:t>, may reduce the frequency and duration of attacks, but it's not always successful.</a:t>
            </a:r>
          </a:p>
          <a:p>
            <a:r>
              <a:rPr lang="en-US" dirty="0" smtClean="0"/>
              <a:t>Some medications actually can aggravate </a:t>
            </a:r>
            <a:r>
              <a:rPr lang="en-US" dirty="0" err="1" smtClean="0"/>
              <a:t>Raynaud's</a:t>
            </a:r>
            <a:r>
              <a:rPr lang="en-US" dirty="0" smtClean="0"/>
              <a:t> by leading to increased blood vessel spasm. Avoid taking: </a:t>
            </a:r>
          </a:p>
          <a:p>
            <a:r>
              <a:rPr lang="en-US" b="1" dirty="0" smtClean="0"/>
              <a:t>Certain over-the-counter (OTC) cold drugs.</a:t>
            </a:r>
            <a:r>
              <a:rPr lang="en-US" dirty="0" smtClean="0"/>
              <a:t> Examples include drugs that contain pseudoephedrine (Actifed, </a:t>
            </a:r>
            <a:r>
              <a:rPr lang="en-US" dirty="0" err="1" smtClean="0"/>
              <a:t>Chlor-Trimeton</a:t>
            </a:r>
            <a:r>
              <a:rPr lang="en-US" dirty="0" smtClean="0"/>
              <a:t>, Sudafed).</a:t>
            </a:r>
          </a:p>
          <a:p>
            <a:r>
              <a:rPr lang="en-US" b="1" dirty="0" smtClean="0"/>
              <a:t>Beta blockers.</a:t>
            </a:r>
            <a:r>
              <a:rPr lang="en-US" dirty="0" smtClean="0"/>
              <a:t> This class of drugs, used to treat high blood pressure and heart disease, includes </a:t>
            </a:r>
            <a:r>
              <a:rPr lang="en-US" dirty="0" err="1" smtClean="0"/>
              <a:t>metoprolol</a:t>
            </a:r>
            <a:r>
              <a:rPr lang="en-US" dirty="0" smtClean="0"/>
              <a:t> (</a:t>
            </a:r>
            <a:r>
              <a:rPr lang="en-US" dirty="0" err="1" smtClean="0"/>
              <a:t>Lopressor</a:t>
            </a:r>
            <a:r>
              <a:rPr lang="en-US" dirty="0" smtClean="0"/>
              <a:t>, </a:t>
            </a:r>
            <a:r>
              <a:rPr lang="en-US" dirty="0" err="1" smtClean="0"/>
              <a:t>Toprol</a:t>
            </a:r>
            <a:r>
              <a:rPr lang="en-US" dirty="0" smtClean="0"/>
              <a:t>), </a:t>
            </a:r>
            <a:r>
              <a:rPr lang="en-US" dirty="0" err="1" smtClean="0"/>
              <a:t>nadolol</a:t>
            </a:r>
            <a:r>
              <a:rPr lang="en-US" dirty="0" smtClean="0"/>
              <a:t> (</a:t>
            </a:r>
            <a:r>
              <a:rPr lang="en-US" dirty="0" err="1" smtClean="0"/>
              <a:t>Corgard</a:t>
            </a:r>
            <a:r>
              <a:rPr lang="en-US" dirty="0" smtClean="0"/>
              <a:t>) and </a:t>
            </a:r>
            <a:r>
              <a:rPr lang="en-US" dirty="0" err="1" smtClean="0"/>
              <a:t>propranolol</a:t>
            </a:r>
            <a:r>
              <a:rPr lang="en-US" dirty="0" smtClean="0"/>
              <a:t> (</a:t>
            </a:r>
            <a:r>
              <a:rPr lang="en-US" dirty="0" err="1" smtClean="0"/>
              <a:t>Inderal</a:t>
            </a:r>
            <a:r>
              <a:rPr lang="en-US" dirty="0" smtClean="0"/>
              <a:t>, </a:t>
            </a:r>
            <a:r>
              <a:rPr lang="en-US" dirty="0" err="1" smtClean="0"/>
              <a:t>Innopran</a:t>
            </a:r>
            <a:r>
              <a:rPr lang="en-US" dirty="0" smtClean="0"/>
              <a:t> XL).</a:t>
            </a:r>
          </a:p>
          <a:p>
            <a:r>
              <a:rPr lang="en-US" b="1" dirty="0" smtClean="0"/>
              <a:t>Birth control pills.</a:t>
            </a:r>
            <a:r>
              <a:rPr lang="en-US" dirty="0" smtClean="0"/>
              <a:t> If you use birth control pills, you may wish to switch to another method of contraception because these drugs affect your circulation and may make you more prone to attacks</a:t>
            </a:r>
          </a:p>
          <a:p>
            <a:endParaRPr lang="en-US"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2D3BA5-85DF-47D3-8D43-9D635852C3B2}" type="slidenum">
              <a:rPr lang="en-US" smtClean="0"/>
              <a:pPr/>
              <a:t>48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smtClean="0"/>
              <a:t>Buerger’s</a:t>
            </a:r>
            <a:r>
              <a:rPr lang="en-US" sz="1600" dirty="0" smtClean="0"/>
              <a:t> disease (also called </a:t>
            </a:r>
            <a:r>
              <a:rPr lang="en-US" sz="1600" dirty="0" err="1" smtClean="0"/>
              <a:t>thromboangiitis</a:t>
            </a:r>
            <a:r>
              <a:rPr lang="en-US" sz="1600" dirty="0" smtClean="0"/>
              <a:t> </a:t>
            </a:r>
            <a:r>
              <a:rPr lang="en-US" sz="1600" dirty="0" err="1" smtClean="0"/>
              <a:t>obliterans</a:t>
            </a:r>
            <a:r>
              <a:rPr lang="en-US" sz="1600" dirty="0" smtClean="0"/>
              <a:t>) is an inflammatory vascular disorder that primarily affects small and medium sized arteries of both the upper and lower extremities.  It most frequently develops in men under the age of 40 with prevalence in the Asian and Eastern European populations.  The disorder results in the infiltration of inflammatory cells (white cells and mononuclear cells) into the wall of the blood vessels.  Over time, this inflammatory response is replaced by fibrosis and vessel occlusion. </a:t>
            </a:r>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49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2D3BA5-85DF-47D3-8D43-9D635852C3B2}"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2D3BA5-85DF-47D3-8D43-9D635852C3B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Angiography is the definitive test for demonstrating the arterial anatomy.  For a lower extremity evaluation, the examination must include the abdominal aorta and the entire lower extremity to the foot. </a:t>
            </a:r>
          </a:p>
          <a:p>
            <a:r>
              <a:rPr lang="en-US" sz="1600" b="1" dirty="0" smtClean="0"/>
              <a:t>Segmental blood pressure</a:t>
            </a:r>
            <a:r>
              <a:rPr lang="en-US" sz="1600" dirty="0" smtClean="0"/>
              <a:t> is used to measure actual limb BP. The purpose of these measurements is to look at arterial occlusion.</a:t>
            </a:r>
          </a:p>
          <a:p>
            <a:r>
              <a:rPr lang="en-US" sz="1600" dirty="0" smtClean="0"/>
              <a:t>In the leg pressures are measured at the ankle, below the knee, above the knee and mid-thigh. In the arm, pressures are measured at the wrist, below the elbow, above the elbow and mid upper arm.</a:t>
            </a:r>
            <a:br>
              <a:rPr lang="en-US" sz="1600" dirty="0" smtClean="0"/>
            </a:b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 abnormal ABI should alert the clinician to the fact that this group of patients is at risk for early mortality from cardiovascular causes, </a:t>
            </a:r>
            <a:r>
              <a:rPr lang="en-US" sz="1600" dirty="0" err="1" smtClean="0"/>
              <a:t>ie</a:t>
            </a:r>
            <a:r>
              <a:rPr lang="en-US" sz="1600" dirty="0" smtClean="0"/>
              <a:t>, myocardial infarction, stroke, other vascular death. The goal for treatment of asymptomatic patients is to reduce the risk of subsequent vascular events.</a:t>
            </a:r>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All patients require aggressive risk factor modification, including smoking cessation and control of diabetes, </a:t>
            </a:r>
            <a:r>
              <a:rPr lang="en-US" sz="1400" dirty="0" err="1" smtClean="0"/>
              <a:t>dyslipidemia</a:t>
            </a:r>
            <a:r>
              <a:rPr lang="en-US" sz="1400" dirty="0" smtClean="0"/>
              <a:t>, hypertension, and </a:t>
            </a:r>
            <a:r>
              <a:rPr lang="en-US" sz="1400" dirty="0" err="1" smtClean="0"/>
              <a:t>hyperhomocysteinemia</a:t>
            </a:r>
            <a:r>
              <a:rPr lang="en-US" sz="1400" dirty="0" smtClean="0"/>
              <a:t>. β-Blockers are safe unless PAD is very severe.</a:t>
            </a:r>
          </a:p>
          <a:p>
            <a:r>
              <a:rPr lang="en-US" sz="1400" dirty="0" smtClean="0"/>
              <a:t>Exercise—35 to 50 min of treadmill or track walking in an exercise-rest-exercise pattern 3 to 4 times/wk. Increases collateral circulation, improves endothelial function with </a:t>
            </a:r>
            <a:r>
              <a:rPr lang="en-US" sz="1400" dirty="0" err="1" smtClean="0"/>
              <a:t>microvascular</a:t>
            </a:r>
            <a:r>
              <a:rPr lang="en-US" sz="1400" dirty="0" smtClean="0"/>
              <a:t> </a:t>
            </a:r>
            <a:r>
              <a:rPr lang="en-US" sz="1400" dirty="0" err="1" smtClean="0"/>
              <a:t>vasodilation</a:t>
            </a:r>
            <a:r>
              <a:rPr lang="en-US" sz="1400" dirty="0" smtClean="0"/>
              <a:t>, decreases blood viscosity, improves RBC filterability, decreases ischemia-induced inflammation, and improves O</a:t>
            </a:r>
            <a:r>
              <a:rPr lang="en-US" sz="1400" baseline="-25000" dirty="0" smtClean="0"/>
              <a:t>2</a:t>
            </a:r>
            <a:r>
              <a:rPr lang="en-US" sz="1400" dirty="0" smtClean="0"/>
              <a:t> extraction.</a:t>
            </a:r>
          </a:p>
          <a:p>
            <a:r>
              <a:rPr lang="en-US" sz="1400" dirty="0" smtClean="0"/>
              <a:t>Patients are advised to keep the legs below heart level. </a:t>
            </a:r>
          </a:p>
          <a:p>
            <a:r>
              <a:rPr lang="en-US" sz="1400" dirty="0" smtClean="0"/>
              <a:t>Patients are also advised to avoid cold and drugs that cause vasoconstriction (</a:t>
            </a:r>
            <a:r>
              <a:rPr lang="en-US" sz="1400" dirty="0" err="1" smtClean="0"/>
              <a:t>eg</a:t>
            </a:r>
            <a:r>
              <a:rPr lang="en-US" sz="1400" dirty="0" smtClean="0"/>
              <a:t>, pseudoephedrine, contained in many sinus and cold remedies).</a:t>
            </a:r>
          </a:p>
          <a:p>
            <a:r>
              <a:rPr lang="en-US" sz="1400" dirty="0" smtClean="0"/>
              <a:t>For relief of </a:t>
            </a:r>
            <a:r>
              <a:rPr lang="en-US" sz="1400" dirty="0" err="1" smtClean="0"/>
              <a:t>claudication</a:t>
            </a:r>
            <a:r>
              <a:rPr lang="en-US" sz="1400" dirty="0" smtClean="0"/>
              <a:t>, </a:t>
            </a:r>
            <a:r>
              <a:rPr lang="en-US" sz="1400" dirty="0" err="1" smtClean="0"/>
              <a:t>pentoxifylline</a:t>
            </a:r>
            <a:r>
              <a:rPr lang="en-US" sz="1400" dirty="0" smtClean="0"/>
              <a:t> (TRENTAL) or </a:t>
            </a:r>
            <a:r>
              <a:rPr lang="en-US" sz="1400" dirty="0" err="1" smtClean="0"/>
              <a:t>cilostazol</a:t>
            </a:r>
            <a:r>
              <a:rPr lang="en-US" sz="1400" dirty="0" smtClean="0"/>
              <a:t> (PLETAL) improves blood flow and enhances tissue oxygenation in affected areas;  </a:t>
            </a:r>
          </a:p>
          <a:p>
            <a:r>
              <a:rPr lang="en-US" sz="1400" dirty="0" err="1" smtClean="0"/>
              <a:t>Antiplatelet</a:t>
            </a:r>
            <a:r>
              <a:rPr lang="en-US" sz="1400" dirty="0" smtClean="0"/>
              <a:t> drugs may modestly lessen symptoms and improve walking distance; more importantly, these drugs modify </a:t>
            </a:r>
            <a:r>
              <a:rPr lang="en-US" sz="1400" dirty="0" err="1" smtClean="0"/>
              <a:t>atherogenesis</a:t>
            </a:r>
            <a:r>
              <a:rPr lang="en-US" sz="1400" dirty="0" smtClean="0"/>
              <a:t> and help prevent acute coronary syndromes and transient ischemic attacks </a:t>
            </a:r>
            <a:endParaRPr lang="en-US" sz="14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Congenital – born with it</a:t>
            </a:r>
          </a:p>
          <a:p>
            <a:r>
              <a:rPr lang="en-US" dirty="0" smtClean="0"/>
              <a:t>Disease is usually Atherosclerosis or HTN</a:t>
            </a:r>
            <a:endParaRPr lang="en-US"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600" dirty="0" smtClean="0"/>
              <a:t>Most small and slow-growing thoracic aortic aneurysms don't rupture, but large, fast-growing aneurysms may. Depending on the size and rate at which the thoracic aortic aneurysm is growing, treatment may vary from watchful waiting to emergency surgery. Once a thoracic aortic aneurysm is found, doctors will closely monitor it so that surgery can be planned if it's necessary. </a:t>
            </a:r>
          </a:p>
          <a:p>
            <a:endParaRPr lang="en-US"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Bruit –swishing sound in large arteries – heard with stethoscope</a:t>
            </a:r>
          </a:p>
          <a:p>
            <a:endParaRPr lang="en-US" sz="1600" dirty="0"/>
          </a:p>
        </p:txBody>
      </p:sp>
      <p:sp>
        <p:nvSpPr>
          <p:cNvPr id="4" name="Slide Number Placeholder 3"/>
          <p:cNvSpPr>
            <a:spLocks noGrp="1"/>
          </p:cNvSpPr>
          <p:nvPr>
            <p:ph type="sldNum" sz="quarter" idx="10"/>
          </p:nvPr>
        </p:nvSpPr>
        <p:spPr/>
        <p:txBody>
          <a:bodyPr/>
          <a:lstStyle/>
          <a:p>
            <a:fld id="{2B2D3BA5-85DF-47D3-8D43-9D635852C3B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3AD003A-F28E-4ECE-8961-E90FCCFC70EF}" type="datetime1">
              <a:rPr lang="en-US" smtClean="0"/>
              <a:pPr/>
              <a:t>9/20/2012</a:t>
            </a:fld>
            <a:endParaRPr lang="en-US"/>
          </a:p>
        </p:txBody>
      </p:sp>
      <p:sp>
        <p:nvSpPr>
          <p:cNvPr id="19" name="Footer Placeholder 18"/>
          <p:cNvSpPr>
            <a:spLocks noGrp="1"/>
          </p:cNvSpPr>
          <p:nvPr>
            <p:ph type="ftr" sz="quarter" idx="11"/>
          </p:nvPr>
        </p:nvSpPr>
        <p:spPr/>
        <p:txBody>
          <a:bodyPr/>
          <a:lstStyle/>
          <a:p>
            <a:r>
              <a:rPr lang="en-US" smtClean="0"/>
              <a:t>A. Quinn RN MS 2010</a:t>
            </a:r>
            <a:endParaRPr lang="en-US"/>
          </a:p>
        </p:txBody>
      </p:sp>
      <p:sp>
        <p:nvSpPr>
          <p:cNvPr id="27" name="Slide Number Placeholder 26"/>
          <p:cNvSpPr>
            <a:spLocks noGrp="1"/>
          </p:cNvSpPr>
          <p:nvPr>
            <p:ph type="sldNum" sz="quarter" idx="12"/>
          </p:nvPr>
        </p:nvSpPr>
        <p:spPr/>
        <p:txBody>
          <a:bodyPr/>
          <a:lstStyle/>
          <a:p>
            <a:fld id="{6181A885-9F8E-4F8B-9FA2-CC99E53ECE23}" type="slidenum">
              <a:rPr lang="en-US" smtClean="0"/>
              <a:pPr/>
              <a:t>‹#›</a:t>
            </a:fld>
            <a:endParaRPr lang="en-US"/>
          </a:p>
        </p:txBody>
      </p:sp>
      <p:sp>
        <p:nvSpPr>
          <p:cNvPr id="7" name="Rectangle 6"/>
          <p:cNvSpPr/>
          <p:nvPr userDrawn="1"/>
        </p:nvSpPr>
        <p:spPr>
          <a:xfrm>
            <a:off x="876300" y="828675"/>
            <a:ext cx="7391400" cy="5200650"/>
          </a:xfrm>
          <a:prstGeom prst="rect">
            <a:avLst/>
          </a:prstGeom>
          <a:solidFill>
            <a:schemeClr val="bg1"/>
          </a:solidFill>
          <a:ln w="6350" cap="rnd" cmpd="sng" algn="ctr">
            <a:noFill/>
            <a:prstDash val="solid"/>
          </a:ln>
          <a:effectLst>
            <a:outerShdw blurRad="254000" algn="tl" rotWithShape="0">
              <a:srgbClr val="000000">
                <a:alpha val="43137"/>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8B04C2-2438-4B0B-ACC2-AFE51B11333B}" type="datetime1">
              <a:rPr lang="en-US" smtClean="0">
                <a:solidFill>
                  <a:schemeClr val="tx1"/>
                </a:solidFill>
              </a:rPr>
              <a:pPr/>
              <a:t>9/20/2012</a:t>
            </a:fld>
            <a:endParaRPr lang="en-US">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A. Quinn RN MS 2010</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6181A885-9F8E-4F8B-9FA2-CC99E53ECE23}" type="slidenum">
              <a:rPr lang="en-US" smtClean="0">
                <a:solidFill>
                  <a:schemeClr val="tx1"/>
                </a:solidFill>
              </a:rPr>
              <a:pPr/>
              <a:t>‹#›</a:t>
            </a:fld>
            <a:endParaRPr lang="en-US">
              <a:solidFill>
                <a:schemeClr val="tx1"/>
              </a:solidFill>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8B04C2-2438-4B0B-ACC2-AFE51B11333B}" type="datetime1">
              <a:rPr lang="en-US" smtClean="0">
                <a:solidFill>
                  <a:schemeClr val="tx1"/>
                </a:solidFill>
              </a:rPr>
              <a:pPr/>
              <a:t>9/20/2012</a:t>
            </a:fld>
            <a:endParaRPr lang="en-US">
              <a:solidFill>
                <a:schemeClr val="tx1"/>
              </a:solidFill>
            </a:endParaRPr>
          </a:p>
        </p:txBody>
      </p:sp>
      <p:sp>
        <p:nvSpPr>
          <p:cNvPr id="5" name="Footer Placeholder 4"/>
          <p:cNvSpPr>
            <a:spLocks noGrp="1"/>
          </p:cNvSpPr>
          <p:nvPr>
            <p:ph type="ftr" sz="quarter" idx="11"/>
          </p:nvPr>
        </p:nvSpPr>
        <p:spPr/>
        <p:txBody>
          <a:bodyPr/>
          <a:lstStyle/>
          <a:p>
            <a:r>
              <a:rPr lang="en-US" smtClean="0">
                <a:solidFill>
                  <a:schemeClr val="tx1"/>
                </a:solidFill>
              </a:rPr>
              <a:t>A. Quinn RN MS 2010</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6181A885-9F8E-4F8B-9FA2-CC99E53ECE23}" type="slidenum">
              <a:rPr lang="en-US" smtClean="0">
                <a:solidFill>
                  <a:schemeClr val="tx1"/>
                </a:solidFill>
              </a:rPr>
              <a:pPr/>
              <a:t>‹#›</a:t>
            </a:fld>
            <a:endParaRPr lang="en-US">
              <a:solidFill>
                <a:schemeClr val="tx1"/>
              </a:solidFill>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rtificate">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1127760" y="1800225"/>
            <a:ext cx="6949440" cy="304800"/>
          </a:xfrm>
        </p:spPr>
        <p:txBody>
          <a:bodyPr wrap="none" anchor="ctr" anchorCtr="0"/>
          <a:lstStyle>
            <a:lvl1pPr marL="0" indent="0" algn="ctr">
              <a:spcBef>
                <a:spcPts val="0"/>
              </a:spcBef>
              <a:buFontTx/>
              <a:buNone/>
              <a:defRPr sz="1050" spc="0" baseline="0">
                <a:solidFill>
                  <a:schemeClr val="tx1"/>
                </a:solidFill>
                <a:effectLst/>
                <a:latin typeface="+mj-lt"/>
              </a:defRPr>
            </a:lvl1pPr>
            <a:lvl2pPr indent="0">
              <a:spcBef>
                <a:spcPts val="0"/>
              </a:spcBef>
              <a:buFontTx/>
              <a:buNone/>
              <a:defRPr/>
            </a:lvl2pPr>
            <a:lvl3pPr indent="0">
              <a:spcBef>
                <a:spcPts val="0"/>
              </a:spcBef>
              <a:buFontTx/>
              <a:buNone/>
              <a:defRPr/>
            </a:lvl3pPr>
            <a:lvl4pPr indent="0">
              <a:spcBef>
                <a:spcPts val="0"/>
              </a:spcBef>
              <a:buFontTx/>
              <a:buNone/>
              <a:defRPr/>
            </a:lvl4pPr>
            <a:lvl5pPr indent="0">
              <a:spcBef>
                <a:spcPts val="0"/>
              </a:spcBef>
              <a:buFontTx/>
              <a:buNone/>
              <a:defRPr/>
            </a:lvl5pPr>
          </a:lstStyle>
          <a:p>
            <a:pPr lvl="0"/>
            <a:r>
              <a:rPr lang="en-US" smtClean="0"/>
              <a:t>Click to edit Master text styles</a:t>
            </a:r>
          </a:p>
        </p:txBody>
      </p:sp>
      <p:sp>
        <p:nvSpPr>
          <p:cNvPr id="17" name="Text Placeholder 16"/>
          <p:cNvSpPr>
            <a:spLocks noGrp="1"/>
          </p:cNvSpPr>
          <p:nvPr>
            <p:ph type="body" sz="quarter" idx="12"/>
          </p:nvPr>
        </p:nvSpPr>
        <p:spPr>
          <a:xfrm>
            <a:off x="1127760" y="3829050"/>
            <a:ext cx="6949440" cy="266700"/>
          </a:xfrm>
        </p:spPr>
        <p:txBody>
          <a:bodyPr anchor="ctr" anchorCtr="0"/>
          <a:lstStyle>
            <a:lvl1pPr marL="0" indent="0" algn="ctr">
              <a:spcBef>
                <a:spcPts val="0"/>
              </a:spcBef>
              <a:buFontTx/>
              <a:buNone/>
              <a:defRPr sz="1050" spc="0" baseline="0">
                <a:solidFill>
                  <a:schemeClr val="tx1"/>
                </a:solidFill>
                <a:effectLst/>
                <a:latin typeface="+mj-lt"/>
              </a:defRPr>
            </a:lvl1pPr>
          </a:lstStyle>
          <a:p>
            <a:pPr lvl="0"/>
            <a:r>
              <a:rPr lang="en-US" smtClean="0"/>
              <a:t>Click to edit Master text styles</a:t>
            </a:r>
          </a:p>
        </p:txBody>
      </p:sp>
      <p:sp>
        <p:nvSpPr>
          <p:cNvPr id="18" name="Text Placeholder 17"/>
          <p:cNvSpPr>
            <a:spLocks noGrp="1"/>
          </p:cNvSpPr>
          <p:nvPr>
            <p:ph type="body" sz="quarter" idx="13"/>
          </p:nvPr>
        </p:nvSpPr>
        <p:spPr>
          <a:xfrm>
            <a:off x="1127760" y="4419600"/>
            <a:ext cx="6949440" cy="381000"/>
          </a:xfrm>
        </p:spPr>
        <p:txBody>
          <a:bodyPr wrap="none" anchor="ctr" anchorCtr="0">
            <a:noAutofit/>
          </a:bodyPr>
          <a:lstStyle>
            <a:lvl1pPr marL="0" indent="0" algn="ctr">
              <a:spcBef>
                <a:spcPts val="0"/>
              </a:spcBef>
              <a:buFontTx/>
              <a:buNone/>
              <a:defRPr sz="2400" cap="all" baseline="0">
                <a:solidFill>
                  <a:schemeClr val="tx1"/>
                </a:solidFill>
                <a:effectLst>
                  <a:outerShdw blurRad="76200" dist="50800" dir="2700000" algn="tl" rotWithShape="0">
                    <a:srgbClr val="000000">
                      <a:alpha val="13000"/>
                    </a:srgbClr>
                  </a:outerShdw>
                </a:effectLst>
                <a:latin typeface="+mj-lt"/>
              </a:defRPr>
            </a:lvl1pPr>
          </a:lstStyle>
          <a:p>
            <a:pPr lvl="0"/>
            <a:r>
              <a:rPr lang="en-US" smtClean="0"/>
              <a:t>Click to edit Master text styles</a:t>
            </a:r>
          </a:p>
        </p:txBody>
      </p:sp>
      <p:sp>
        <p:nvSpPr>
          <p:cNvPr id="19" name="Text Placeholder 18"/>
          <p:cNvSpPr>
            <a:spLocks noGrp="1"/>
          </p:cNvSpPr>
          <p:nvPr>
            <p:ph type="body" sz="quarter" idx="14"/>
          </p:nvPr>
        </p:nvSpPr>
        <p:spPr>
          <a:xfrm>
            <a:off x="1127760" y="4800600"/>
            <a:ext cx="6949440" cy="257175"/>
          </a:xfrm>
        </p:spPr>
        <p:txBody>
          <a:bodyPr wrap="none" anchor="ctr" anchorCtr="0">
            <a:noAutofit/>
          </a:bodyPr>
          <a:lstStyle>
            <a:lvl1pPr marL="0" indent="0" algn="ctr">
              <a:spcBef>
                <a:spcPts val="0"/>
              </a:spcBef>
              <a:buFontTx/>
              <a:buNone/>
              <a:defRPr sz="1050">
                <a:solidFill>
                  <a:schemeClr val="tx1"/>
                </a:solidFill>
                <a:effectLst/>
                <a:latin typeface="+mj-lt"/>
              </a:defRPr>
            </a:lvl1pPr>
          </a:lstStyle>
          <a:p>
            <a:pPr lvl="0"/>
            <a:r>
              <a:rPr lang="en-US" smtClean="0"/>
              <a:t>Click to edit Master text styles</a:t>
            </a:r>
          </a:p>
        </p:txBody>
      </p:sp>
      <p:sp>
        <p:nvSpPr>
          <p:cNvPr id="20" name="Text Placeholder 19"/>
          <p:cNvSpPr>
            <a:spLocks noGrp="1"/>
          </p:cNvSpPr>
          <p:nvPr>
            <p:ph type="body" sz="quarter" idx="15"/>
          </p:nvPr>
        </p:nvSpPr>
        <p:spPr>
          <a:xfrm>
            <a:off x="1127760" y="5534025"/>
            <a:ext cx="6949440" cy="257175"/>
          </a:xfrm>
        </p:spPr>
        <p:txBody>
          <a:bodyPr wrap="none" anchor="ctr" anchorCtr="0"/>
          <a:lstStyle>
            <a:lvl1pPr marL="0" indent="0" algn="ctr">
              <a:spcBef>
                <a:spcPts val="0"/>
              </a:spcBef>
              <a:buFontTx/>
              <a:buNone/>
              <a:defRPr sz="1050" spc="0" baseline="0">
                <a:solidFill>
                  <a:schemeClr val="tx1"/>
                </a:solidFill>
                <a:effectLst/>
                <a:latin typeface="+mj-lt"/>
              </a:defRPr>
            </a:lvl1pPr>
          </a:lstStyle>
          <a:p>
            <a:pPr lvl="0"/>
            <a:r>
              <a:rPr lang="en-US" smtClean="0"/>
              <a:t>Click to edit Master text styles</a:t>
            </a:r>
          </a:p>
        </p:txBody>
      </p:sp>
      <p:sp>
        <p:nvSpPr>
          <p:cNvPr id="21" name="Subtitle 20"/>
          <p:cNvSpPr>
            <a:spLocks noGrp="1"/>
          </p:cNvSpPr>
          <p:nvPr>
            <p:ph type="subTitle" idx="1"/>
          </p:nvPr>
        </p:nvSpPr>
        <p:spPr>
          <a:xfrm>
            <a:off x="1127760" y="1066800"/>
            <a:ext cx="6949440" cy="304800"/>
          </a:xfrm>
        </p:spPr>
        <p:txBody>
          <a:bodyPr wrap="none" anchor="ctr" anchorCtr="0"/>
          <a:lstStyle>
            <a:lvl1pPr marL="0" indent="0" algn="ctr">
              <a:buNone/>
              <a:defRPr sz="1400" cap="all" baseline="0">
                <a:solidFill>
                  <a:schemeClr val="tx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ext Placeholder 9"/>
          <p:cNvSpPr>
            <a:spLocks noGrp="1"/>
          </p:cNvSpPr>
          <p:nvPr>
            <p:ph type="body" sz="quarter" idx="16"/>
          </p:nvPr>
        </p:nvSpPr>
        <p:spPr>
          <a:xfrm>
            <a:off x="1123950" y="2819400"/>
            <a:ext cx="6949440" cy="1066800"/>
          </a:xfrm>
        </p:spPr>
        <p:txBody>
          <a:bodyPr wrap="square" anchor="b" anchorCtr="0">
            <a:noAutofit/>
          </a:bodyPr>
          <a:lstStyle>
            <a:lvl1pPr marL="0" indent="0" algn="ctr">
              <a:spcBef>
                <a:spcPts val="0"/>
              </a:spcBef>
              <a:buFontTx/>
              <a:buNone/>
              <a:defRPr sz="4800">
                <a:solidFill>
                  <a:schemeClr val="tx1"/>
                </a:solidFill>
                <a:effectLst>
                  <a:outerShdw blurRad="76200" dist="50800" dir="2700000" algn="tl" rotWithShape="0">
                    <a:srgbClr val="000000">
                      <a:alpha val="13000"/>
                    </a:srgbClr>
                  </a:outerShdw>
                </a:effectLst>
                <a:latin typeface="+mj-lt"/>
              </a:defRPr>
            </a:lvl1pPr>
          </a:lstStyle>
          <a:p>
            <a:pPr lvl="0"/>
            <a:r>
              <a:rPr lang="en-US" smtClean="0"/>
              <a:t>Click to edit Master text styles</a:t>
            </a:r>
          </a:p>
        </p:txBody>
      </p:sp>
      <p:sp>
        <p:nvSpPr>
          <p:cNvPr id="11" name="Rectangle 1"/>
          <p:cNvSpPr>
            <a:spLocks noGrp="1"/>
          </p:cNvSpPr>
          <p:nvPr>
            <p:ph type="title"/>
          </p:nvPr>
        </p:nvSpPr>
        <p:spPr>
          <a:xfrm>
            <a:off x="1123950" y="1371600"/>
            <a:ext cx="6953250" cy="428625"/>
          </a:xfrm>
        </p:spPr>
        <p:txBody>
          <a:bodyPr>
            <a:normAutofit/>
          </a:bodyPr>
          <a:lstStyle>
            <a:lvl1pPr algn="ctr">
              <a:defRPr sz="3200">
                <a:effectLst/>
              </a:defRPr>
            </a:lvl1pPr>
          </a:lstStyle>
          <a:p>
            <a:r>
              <a:rPr lang="en-US" smtClean="0"/>
              <a:t>Click to edit Master title style</a:t>
            </a:r>
            <a:endParaRPr lang="en-US"/>
          </a:p>
        </p:txBody>
      </p:sp>
      <p:cxnSp>
        <p:nvCxnSpPr>
          <p:cNvPr id="12" name="Straight Connector 11"/>
          <p:cNvCxnSpPr/>
          <p:nvPr userDrawn="1"/>
        </p:nvCxnSpPr>
        <p:spPr>
          <a:xfrm>
            <a:off x="2743200" y="5532437"/>
            <a:ext cx="3733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20D105-C097-4203-B8C4-9A42C3668A6E}" type="datetime1">
              <a:rPr lang="en-US" smtClean="0"/>
              <a:pPr/>
              <a:t>9/20/2012</a:t>
            </a:fld>
            <a:endParaRPr lang="en-US"/>
          </a:p>
        </p:txBody>
      </p:sp>
      <p:sp>
        <p:nvSpPr>
          <p:cNvPr id="6" name="Slide Number Placeholder 5"/>
          <p:cNvSpPr>
            <a:spLocks noGrp="1"/>
          </p:cNvSpPr>
          <p:nvPr>
            <p:ph type="sldNum" sz="quarter" idx="12"/>
          </p:nvPr>
        </p:nvSpPr>
        <p:spPr/>
        <p:txBody>
          <a:bodyPr/>
          <a:lstStyle/>
          <a:p>
            <a:fld id="{6181A885-9F8E-4F8B-9FA2-CC99E53ECE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3B8CFB-014A-4806-B1CB-EEA03993BE29}" type="datetime1">
              <a:rPr lang="en-US" smtClean="0"/>
              <a:pPr/>
              <a:t>9/20/2012</a:t>
            </a:fld>
            <a:endParaRPr lang="en-US"/>
          </a:p>
        </p:txBody>
      </p:sp>
      <p:sp>
        <p:nvSpPr>
          <p:cNvPr id="5" name="Footer Placeholder 4"/>
          <p:cNvSpPr>
            <a:spLocks noGrp="1"/>
          </p:cNvSpPr>
          <p:nvPr>
            <p:ph type="ftr" sz="quarter" idx="11"/>
          </p:nvPr>
        </p:nvSpPr>
        <p:spPr/>
        <p:txBody>
          <a:bodyPr/>
          <a:lstStyle/>
          <a:p>
            <a:r>
              <a:rPr lang="en-US" smtClean="0"/>
              <a:t>A. Quinn RN MS 2010</a:t>
            </a:r>
            <a:endParaRPr lang="en-US"/>
          </a:p>
        </p:txBody>
      </p:sp>
      <p:sp>
        <p:nvSpPr>
          <p:cNvPr id="6" name="Slide Number Placeholder 5"/>
          <p:cNvSpPr>
            <a:spLocks noGrp="1"/>
          </p:cNvSpPr>
          <p:nvPr>
            <p:ph type="sldNum" sz="quarter" idx="12"/>
          </p:nvPr>
        </p:nvSpPr>
        <p:spPr/>
        <p:txBody>
          <a:bodyPr/>
          <a:lstStyle/>
          <a:p>
            <a:fld id="{6181A885-9F8E-4F8B-9FA2-CC99E53ECE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8A5E9E-3838-4BC7-908D-7C1F956B090F}" type="datetime1">
              <a:rPr lang="en-US" smtClean="0"/>
              <a:pPr/>
              <a:t>9/20/2012</a:t>
            </a:fld>
            <a:endParaRPr lang="en-US"/>
          </a:p>
        </p:txBody>
      </p:sp>
      <p:sp>
        <p:nvSpPr>
          <p:cNvPr id="6" name="Footer Placeholder 5"/>
          <p:cNvSpPr>
            <a:spLocks noGrp="1"/>
          </p:cNvSpPr>
          <p:nvPr>
            <p:ph type="ftr" sz="quarter" idx="11"/>
          </p:nvPr>
        </p:nvSpPr>
        <p:spPr/>
        <p:txBody>
          <a:bodyPr/>
          <a:lstStyle/>
          <a:p>
            <a:r>
              <a:rPr lang="en-US" smtClean="0"/>
              <a:t>A. Quinn RN MS 2010</a:t>
            </a:r>
            <a:endParaRPr lang="en-US"/>
          </a:p>
        </p:txBody>
      </p:sp>
      <p:sp>
        <p:nvSpPr>
          <p:cNvPr id="7" name="Slide Number Placeholder 6"/>
          <p:cNvSpPr>
            <a:spLocks noGrp="1"/>
          </p:cNvSpPr>
          <p:nvPr>
            <p:ph type="sldNum" sz="quarter" idx="12"/>
          </p:nvPr>
        </p:nvSpPr>
        <p:spPr/>
        <p:txBody>
          <a:bodyPr/>
          <a:lstStyle/>
          <a:p>
            <a:fld id="{6181A885-9F8E-4F8B-9FA2-CC99E53ECE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0CCA35F-4AEC-4832-AD83-B806DE3BE62A}" type="datetime1">
              <a:rPr lang="en-US" smtClean="0"/>
              <a:pPr/>
              <a:t>9/20/2012</a:t>
            </a:fld>
            <a:endParaRPr lang="en-US"/>
          </a:p>
        </p:txBody>
      </p:sp>
      <p:sp>
        <p:nvSpPr>
          <p:cNvPr id="8" name="Footer Placeholder 7"/>
          <p:cNvSpPr>
            <a:spLocks noGrp="1"/>
          </p:cNvSpPr>
          <p:nvPr>
            <p:ph type="ftr" sz="quarter" idx="11"/>
          </p:nvPr>
        </p:nvSpPr>
        <p:spPr/>
        <p:txBody>
          <a:bodyPr/>
          <a:lstStyle/>
          <a:p>
            <a:r>
              <a:rPr lang="en-US" smtClean="0"/>
              <a:t>A. Quinn RN MS 2010</a:t>
            </a:r>
            <a:endParaRPr lang="en-US"/>
          </a:p>
        </p:txBody>
      </p:sp>
      <p:sp>
        <p:nvSpPr>
          <p:cNvPr id="9" name="Slide Number Placeholder 8"/>
          <p:cNvSpPr>
            <a:spLocks noGrp="1"/>
          </p:cNvSpPr>
          <p:nvPr>
            <p:ph type="sldNum" sz="quarter" idx="12"/>
          </p:nvPr>
        </p:nvSpPr>
        <p:spPr/>
        <p:txBody>
          <a:bodyPr/>
          <a:lstStyle/>
          <a:p>
            <a:fld id="{6181A885-9F8E-4F8B-9FA2-CC99E53ECE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3915D3-82A1-40EB-8F4F-9532B564CA2F}" type="datetime1">
              <a:rPr lang="en-US" smtClean="0"/>
              <a:pPr/>
              <a:t>9/20/2012</a:t>
            </a:fld>
            <a:endParaRPr lang="en-US"/>
          </a:p>
        </p:txBody>
      </p:sp>
      <p:sp>
        <p:nvSpPr>
          <p:cNvPr id="4" name="Footer Placeholder 3"/>
          <p:cNvSpPr>
            <a:spLocks noGrp="1"/>
          </p:cNvSpPr>
          <p:nvPr>
            <p:ph type="ftr" sz="quarter" idx="11"/>
          </p:nvPr>
        </p:nvSpPr>
        <p:spPr/>
        <p:txBody>
          <a:bodyPr/>
          <a:lstStyle/>
          <a:p>
            <a:r>
              <a:rPr lang="en-US" smtClean="0"/>
              <a:t>A. Quinn RN MS 2010</a:t>
            </a:r>
            <a:endParaRPr lang="en-US"/>
          </a:p>
        </p:txBody>
      </p:sp>
      <p:sp>
        <p:nvSpPr>
          <p:cNvPr id="5" name="Slide Number Placeholder 4"/>
          <p:cNvSpPr>
            <a:spLocks noGrp="1"/>
          </p:cNvSpPr>
          <p:nvPr>
            <p:ph type="sldNum" sz="quarter" idx="12"/>
          </p:nvPr>
        </p:nvSpPr>
        <p:spPr/>
        <p:txBody>
          <a:bodyPr/>
          <a:lstStyle/>
          <a:p>
            <a:fld id="{6181A885-9F8E-4F8B-9FA2-CC99E53ECE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79716A-13EA-43E9-9E5C-FEFC2DCE4973}" type="datetime1">
              <a:rPr lang="en-US" smtClean="0"/>
              <a:pPr>
                <a:defRPr/>
              </a:pPr>
              <a:t>9/20/2012</a:t>
            </a:fld>
            <a:endParaRPr lang="en-US"/>
          </a:p>
        </p:txBody>
      </p:sp>
      <p:sp>
        <p:nvSpPr>
          <p:cNvPr id="3" name="Footer Placeholder 2"/>
          <p:cNvSpPr>
            <a:spLocks noGrp="1"/>
          </p:cNvSpPr>
          <p:nvPr>
            <p:ph type="ftr" sz="quarter" idx="11"/>
          </p:nvPr>
        </p:nvSpPr>
        <p:spPr/>
        <p:txBody>
          <a:bodyPr/>
          <a:lstStyle/>
          <a:p>
            <a:pPr>
              <a:defRPr/>
            </a:pPr>
            <a:r>
              <a:rPr lang="en-US" smtClean="0"/>
              <a:t>A. Quinn RN MS 2010</a:t>
            </a:r>
            <a:endParaRPr lang="en-US"/>
          </a:p>
        </p:txBody>
      </p:sp>
      <p:sp>
        <p:nvSpPr>
          <p:cNvPr id="4" name="Slide Number Placeholder 3"/>
          <p:cNvSpPr>
            <a:spLocks noGrp="1"/>
          </p:cNvSpPr>
          <p:nvPr>
            <p:ph type="sldNum" sz="quarter" idx="12"/>
          </p:nvPr>
        </p:nvSpPr>
        <p:spPr/>
        <p:txBody>
          <a:bodyPr/>
          <a:lstStyle/>
          <a:p>
            <a:pPr>
              <a:defRPr/>
            </a:pPr>
            <a:fld id="{7221DEF1-491E-4126-BD16-858B641F92E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B6919A-EFC7-46B8-8E3E-54194D50A9E3}" type="datetime1">
              <a:rPr lang="en-US" smtClean="0"/>
              <a:pPr/>
              <a:t>9/20/2012</a:t>
            </a:fld>
            <a:endParaRPr lang="en-US"/>
          </a:p>
        </p:txBody>
      </p:sp>
      <p:sp>
        <p:nvSpPr>
          <p:cNvPr id="6" name="Footer Placeholder 5"/>
          <p:cNvSpPr>
            <a:spLocks noGrp="1"/>
          </p:cNvSpPr>
          <p:nvPr>
            <p:ph type="ftr" sz="quarter" idx="11"/>
          </p:nvPr>
        </p:nvSpPr>
        <p:spPr/>
        <p:txBody>
          <a:bodyPr/>
          <a:lstStyle/>
          <a:p>
            <a:r>
              <a:rPr lang="en-US" smtClean="0"/>
              <a:t>A. Quinn RN MS 2010</a:t>
            </a:r>
            <a:endParaRPr lang="en-US"/>
          </a:p>
        </p:txBody>
      </p:sp>
      <p:sp>
        <p:nvSpPr>
          <p:cNvPr id="7" name="Slide Number Placeholder 6"/>
          <p:cNvSpPr>
            <a:spLocks noGrp="1"/>
          </p:cNvSpPr>
          <p:nvPr>
            <p:ph type="sldNum" sz="quarter" idx="12"/>
          </p:nvPr>
        </p:nvSpPr>
        <p:spPr/>
        <p:txBody>
          <a:bodyPr/>
          <a:lstStyle/>
          <a:p>
            <a:fld id="{6181A885-9F8E-4F8B-9FA2-CC99E53ECE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1E0AFB-358C-40C1-93EC-D90656AB133A}" type="datetime1">
              <a:rPr lang="en-US" smtClean="0"/>
              <a:pPr/>
              <a:t>9/20/2012</a:t>
            </a:fld>
            <a:endParaRPr lang="en-US"/>
          </a:p>
        </p:txBody>
      </p:sp>
      <p:sp>
        <p:nvSpPr>
          <p:cNvPr id="6" name="Footer Placeholder 5"/>
          <p:cNvSpPr>
            <a:spLocks noGrp="1"/>
          </p:cNvSpPr>
          <p:nvPr>
            <p:ph type="ftr" sz="quarter" idx="11"/>
          </p:nvPr>
        </p:nvSpPr>
        <p:spPr/>
        <p:txBody>
          <a:bodyPr/>
          <a:lstStyle/>
          <a:p>
            <a:r>
              <a:rPr lang="en-US" smtClean="0"/>
              <a:t>A. Quinn RN MS 2010</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81A885-9F8E-4F8B-9FA2-CC99E53ECE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8B04C2-2438-4B0B-ACC2-AFE51B11333B}" type="datetime1">
              <a:rPr lang="en-US" smtClean="0">
                <a:solidFill>
                  <a:schemeClr val="tx1"/>
                </a:solidFill>
              </a:rPr>
              <a:pPr/>
              <a:t>9/20/2012</a:t>
            </a:fld>
            <a:endParaRPr lang="en-US">
              <a:solidFill>
                <a:schemeClr val="tx1"/>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chemeClr val="tx1"/>
                </a:solidFill>
              </a:rPr>
              <a:t>A. Quinn RN MS 2010</a:t>
            </a:r>
            <a:endParaRPr lang="en-US" dirty="0">
              <a:solidFill>
                <a:schemeClr val="tx1"/>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81A885-9F8E-4F8B-9FA2-CC99E53ECE23}" type="slidenum">
              <a:rPr lang="en-US" smtClean="0">
                <a:solidFill>
                  <a:schemeClr val="tx1"/>
                </a:solidFill>
              </a:rPr>
              <a:pPr/>
              <a:t>‹#›</a:t>
            </a:fld>
            <a:endParaRPr lang="en-US">
              <a:solidFill>
                <a:schemeClr val="tx1"/>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5" r:id="rId12"/>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05800" cy="5257800"/>
          </a:xfrm>
        </p:spPr>
        <p:txBody>
          <a:bodyPr>
            <a:normAutofit/>
          </a:bodyPr>
          <a:lstStyle/>
          <a:p>
            <a:pPr algn="ctr"/>
            <a:r>
              <a:rPr lang="en-US" b="1" dirty="0" smtClean="0">
                <a:solidFill>
                  <a:schemeClr val="accent2"/>
                </a:solidFill>
                <a:latin typeface="+mn-lt"/>
              </a:rPr>
              <a:t> Peripheral Vascular Disorders</a:t>
            </a: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
            </a:r>
            <a:br>
              <a:rPr lang="en-US" dirty="0" smtClean="0">
                <a:latin typeface="Comic Sans MS" pitchFamily="66" charset="0"/>
              </a:rPr>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1066800"/>
          </a:xfrm>
        </p:spPr>
        <p:txBody>
          <a:bodyPr>
            <a:normAutofit/>
          </a:bodyPr>
          <a:lstStyle/>
          <a:p>
            <a:r>
              <a:rPr lang="en-US" b="1" dirty="0" smtClean="0">
                <a:solidFill>
                  <a:schemeClr val="accent2"/>
                </a:solidFill>
              </a:rPr>
              <a:t>PAD Treatment</a:t>
            </a:r>
            <a:endParaRPr lang="en-US" b="1" dirty="0">
              <a:solidFill>
                <a:schemeClr val="accent2"/>
              </a:solidFill>
            </a:endParaRPr>
          </a:p>
        </p:txBody>
      </p:sp>
      <p:sp>
        <p:nvSpPr>
          <p:cNvPr id="3" name="Content Placeholder 2"/>
          <p:cNvSpPr>
            <a:spLocks noGrp="1"/>
          </p:cNvSpPr>
          <p:nvPr>
            <p:ph idx="1"/>
          </p:nvPr>
        </p:nvSpPr>
        <p:spPr>
          <a:xfrm>
            <a:off x="838200" y="1905000"/>
            <a:ext cx="7162800" cy="4190998"/>
          </a:xfrm>
        </p:spPr>
        <p:txBody>
          <a:bodyPr>
            <a:normAutofit/>
          </a:bodyPr>
          <a:lstStyle/>
          <a:p>
            <a:r>
              <a:rPr lang="en-US" dirty="0" smtClean="0"/>
              <a:t>Exercise /positioning</a:t>
            </a:r>
          </a:p>
          <a:p>
            <a:r>
              <a:rPr lang="en-US" dirty="0" smtClean="0"/>
              <a:t>Treatments –smoking cessation/meticulous foot care</a:t>
            </a:r>
          </a:p>
          <a:p>
            <a:r>
              <a:rPr lang="en-US" dirty="0" smtClean="0"/>
              <a:t>Revascularization</a:t>
            </a:r>
            <a:endParaRPr lang="en-US" dirty="0" smtClean="0"/>
          </a:p>
          <a:p>
            <a:r>
              <a:rPr lang="en-US" dirty="0" smtClean="0"/>
              <a:t>Drug therapy</a:t>
            </a:r>
          </a:p>
          <a:p>
            <a:pPr lvl="1"/>
            <a:r>
              <a:rPr lang="en-US" dirty="0" err="1" smtClean="0"/>
              <a:t>Trental</a:t>
            </a:r>
            <a:r>
              <a:rPr lang="en-US" dirty="0" smtClean="0"/>
              <a:t> (</a:t>
            </a:r>
            <a:r>
              <a:rPr lang="en-US" dirty="0" err="1" smtClean="0"/>
              <a:t>Pentoxifylline</a:t>
            </a:r>
            <a:r>
              <a:rPr lang="en-US" dirty="0" smtClean="0"/>
              <a:t>)</a:t>
            </a:r>
          </a:p>
          <a:p>
            <a:pPr lvl="1"/>
            <a:r>
              <a:rPr lang="en-US" dirty="0" err="1" smtClean="0"/>
              <a:t>Pletal</a:t>
            </a:r>
            <a:r>
              <a:rPr lang="en-US" dirty="0" smtClean="0"/>
              <a:t> (</a:t>
            </a:r>
            <a:r>
              <a:rPr lang="en-US" dirty="0" err="1" smtClean="0"/>
              <a:t>Cilostazol</a:t>
            </a:r>
            <a:r>
              <a:rPr lang="en-US" dirty="0" smtClean="0"/>
              <a:t>)</a:t>
            </a:r>
          </a:p>
          <a:p>
            <a:pPr lvl="1"/>
            <a:r>
              <a:rPr lang="en-US" dirty="0" err="1" smtClean="0"/>
              <a:t>Antiplatelet</a:t>
            </a:r>
            <a:r>
              <a:rPr lang="en-US" dirty="0" smtClean="0"/>
              <a:t> agents</a:t>
            </a:r>
          </a:p>
          <a:p>
            <a:pPr lvl="2"/>
            <a:r>
              <a:rPr lang="en-US" dirty="0" smtClean="0"/>
              <a:t>ASA, </a:t>
            </a:r>
            <a:r>
              <a:rPr lang="en-US" dirty="0" err="1" smtClean="0"/>
              <a:t>Plavix</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smtClean="0">
                <a:solidFill>
                  <a:schemeClr val="accent3">
                    <a:lumMod val="75000"/>
                  </a:schemeClr>
                </a:solidFill>
              </a:rPr>
              <a:t>Impaired Tissue Perfusion</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t>Assess peripheral pulses</a:t>
            </a:r>
          </a:p>
          <a:p>
            <a:r>
              <a:rPr lang="en-US" dirty="0" smtClean="0"/>
              <a:t>Position extremities dependent</a:t>
            </a:r>
          </a:p>
          <a:p>
            <a:r>
              <a:rPr lang="en-US" dirty="0" smtClean="0"/>
              <a:t>Avoid smoking</a:t>
            </a:r>
          </a:p>
          <a:p>
            <a:r>
              <a:rPr lang="en-US" dirty="0" smtClean="0"/>
              <a:t>Encourage exercise</a:t>
            </a:r>
          </a:p>
          <a:p>
            <a:r>
              <a:rPr lang="en-US" dirty="0" smtClean="0"/>
              <a:t>Use foot cradles, lightweight blankets</a:t>
            </a:r>
          </a:p>
          <a:p>
            <a:r>
              <a:rPr lang="en-US" dirty="0" smtClean="0"/>
              <a:t>Avoid electric heating pads/hot water bottles</a:t>
            </a:r>
          </a:p>
          <a:p>
            <a:endParaRPr lang="en-US" dirty="0" smtClean="0"/>
          </a:p>
        </p:txBody>
      </p:sp>
    </p:spTree>
    <p:extLst>
      <p:ext uri="{BB962C8B-B14F-4D97-AF65-F5344CB8AC3E}">
        <p14:creationId xmlns:p14="http://schemas.microsoft.com/office/powerpoint/2010/main" val="1420452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Relieving Pain</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t>Assess pain </a:t>
            </a:r>
            <a:r>
              <a:rPr lang="en-US" dirty="0" smtClean="0">
                <a:sym typeface="Wingdings" pitchFamily="2" charset="2"/>
              </a:rPr>
              <a:t> chronic, continuous, disabling</a:t>
            </a:r>
          </a:p>
          <a:p>
            <a:r>
              <a:rPr lang="en-US" smtClean="0">
                <a:sym typeface="Wingdings" pitchFamily="2" charset="2"/>
              </a:rPr>
              <a:t>Limits </a:t>
            </a:r>
            <a:r>
              <a:rPr lang="en-US" dirty="0" smtClean="0">
                <a:sym typeface="Wingdings" pitchFamily="2" charset="2"/>
              </a:rPr>
              <a:t>activities</a:t>
            </a:r>
          </a:p>
          <a:p>
            <a:r>
              <a:rPr lang="en-US" dirty="0" smtClean="0">
                <a:sym typeface="Wingdings" pitchFamily="2" charset="2"/>
              </a:rPr>
              <a:t>Teach pain relief/stress reduction techniques</a:t>
            </a:r>
          </a:p>
          <a:p>
            <a:r>
              <a:rPr lang="en-US" dirty="0" smtClean="0">
                <a:sym typeface="Wingdings" pitchFamily="2" charset="2"/>
              </a:rPr>
              <a:t>Analgesic:</a:t>
            </a:r>
          </a:p>
          <a:p>
            <a:pPr marL="0" indent="0">
              <a:buNone/>
            </a:pPr>
            <a:r>
              <a:rPr lang="en-US" dirty="0">
                <a:sym typeface="Wingdings" pitchFamily="2" charset="2"/>
              </a:rPr>
              <a:t> </a:t>
            </a:r>
            <a:r>
              <a:rPr lang="en-US" dirty="0" smtClean="0">
                <a:sym typeface="Wingdings" pitchFamily="2" charset="2"/>
              </a:rPr>
              <a:t>  hydrocodone/acetaminophen (</a:t>
            </a:r>
            <a:r>
              <a:rPr lang="en-US" dirty="0" err="1" smtClean="0">
                <a:sym typeface="Wingdings" pitchFamily="2" charset="2"/>
              </a:rPr>
              <a:t>Vicodin</a:t>
            </a:r>
            <a:r>
              <a:rPr lang="en-US" dirty="0" smtClean="0">
                <a:sym typeface="Wingdings" pitchFamily="2" charset="2"/>
              </a:rPr>
              <a:t>)</a:t>
            </a:r>
          </a:p>
          <a:p>
            <a:pPr marL="0" indent="0">
              <a:buNone/>
            </a:pPr>
            <a:r>
              <a:rPr lang="en-US" dirty="0">
                <a:sym typeface="Wingdings" pitchFamily="2" charset="2"/>
              </a:rPr>
              <a:t> </a:t>
            </a:r>
            <a:r>
              <a:rPr lang="en-US" dirty="0" smtClean="0">
                <a:sym typeface="Wingdings" pitchFamily="2" charset="2"/>
              </a:rPr>
              <a:t>  oxycodone/acetylsalicylic acid  (Percodan)</a:t>
            </a:r>
          </a:p>
          <a:p>
            <a:pPr marL="0" indent="0">
              <a:buNone/>
            </a:pPr>
            <a:r>
              <a:rPr lang="en-US" dirty="0">
                <a:sym typeface="Wingdings" pitchFamily="2" charset="2"/>
              </a:rPr>
              <a:t> </a:t>
            </a:r>
            <a:r>
              <a:rPr lang="en-US" dirty="0" smtClean="0">
                <a:sym typeface="Wingdings" pitchFamily="2" charset="2"/>
              </a:rPr>
              <a:t>  oxycodone/acetaminophen (Percocet)</a:t>
            </a:r>
            <a:endParaRPr lang="en-US" dirty="0"/>
          </a:p>
        </p:txBody>
      </p:sp>
    </p:spTree>
    <p:extLst>
      <p:ext uri="{BB962C8B-B14F-4D97-AF65-F5344CB8AC3E}">
        <p14:creationId xmlns:p14="http://schemas.microsoft.com/office/powerpoint/2010/main" val="2141993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3">
                    <a:lumMod val="75000"/>
                  </a:schemeClr>
                </a:solidFill>
              </a:rPr>
              <a:t>Impaired Tissue Integrity</a:t>
            </a:r>
            <a:endParaRPr lang="en-US" b="1" dirty="0">
              <a:solidFill>
                <a:schemeClr val="accent3">
                  <a:lumMod val="75000"/>
                </a:schemeClr>
              </a:solidFill>
            </a:endParaRPr>
          </a:p>
        </p:txBody>
      </p:sp>
      <p:sp>
        <p:nvSpPr>
          <p:cNvPr id="3" name="Content Placeholder 2"/>
          <p:cNvSpPr>
            <a:spLocks noGrp="1"/>
          </p:cNvSpPr>
          <p:nvPr>
            <p:ph idx="1"/>
          </p:nvPr>
        </p:nvSpPr>
        <p:spPr>
          <a:xfrm>
            <a:off x="457200" y="2286000"/>
            <a:ext cx="8229600" cy="4038600"/>
          </a:xfrm>
        </p:spPr>
        <p:txBody>
          <a:bodyPr/>
          <a:lstStyle/>
          <a:p>
            <a:r>
              <a:rPr lang="en-US" dirty="0" smtClean="0"/>
              <a:t>Assess and document skin condition</a:t>
            </a:r>
          </a:p>
          <a:p>
            <a:r>
              <a:rPr lang="en-US" dirty="0" smtClean="0"/>
              <a:t>Provide meticulous daily  skin care </a:t>
            </a:r>
          </a:p>
          <a:p>
            <a:r>
              <a:rPr lang="en-US" dirty="0" smtClean="0"/>
              <a:t>Regular </a:t>
            </a:r>
            <a:r>
              <a:rPr lang="en-US" dirty="0"/>
              <a:t>inspection of </a:t>
            </a:r>
            <a:r>
              <a:rPr lang="en-US" dirty="0" smtClean="0"/>
              <a:t>extremities </a:t>
            </a:r>
            <a:r>
              <a:rPr lang="en-US" dirty="0"/>
              <a:t>any evidence of infection or </a:t>
            </a:r>
            <a:r>
              <a:rPr lang="en-US" dirty="0" smtClean="0"/>
              <a:t>inflammation</a:t>
            </a:r>
          </a:p>
          <a:p>
            <a:r>
              <a:rPr lang="en-US" dirty="0" smtClean="0"/>
              <a:t>Apply egg crate/bed cradle</a:t>
            </a:r>
            <a:endParaRPr lang="en-US" dirty="0"/>
          </a:p>
          <a:p>
            <a:r>
              <a:rPr lang="en-US" dirty="0"/>
              <a:t>Good nutrition, low-fat diet</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41502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solidFill>
                  <a:schemeClr val="accent2">
                    <a:lumMod val="75000"/>
                  </a:schemeClr>
                </a:solidFill>
              </a:rPr>
              <a:t>Aneurysms</a:t>
            </a:r>
            <a:endParaRPr lang="en-US" b="1" dirty="0">
              <a:solidFill>
                <a:schemeClr val="accent2">
                  <a:lumMod val="75000"/>
                </a:schemeClr>
              </a:solidFill>
            </a:endParaRPr>
          </a:p>
        </p:txBody>
      </p:sp>
      <p:sp>
        <p:nvSpPr>
          <p:cNvPr id="3" name="Content Placeholder 2"/>
          <p:cNvSpPr>
            <a:spLocks noGrp="1"/>
          </p:cNvSpPr>
          <p:nvPr>
            <p:ph idx="1"/>
          </p:nvPr>
        </p:nvSpPr>
        <p:spPr>
          <a:xfrm>
            <a:off x="457200" y="2286000"/>
            <a:ext cx="8229600" cy="4038600"/>
          </a:xfrm>
        </p:spPr>
        <p:txBody>
          <a:bodyPr>
            <a:normAutofit/>
          </a:bodyPr>
          <a:lstStyle/>
          <a:p>
            <a:r>
              <a:rPr lang="en-US" dirty="0" smtClean="0"/>
              <a:t>Abnormal dilatation of a blood vessel  </a:t>
            </a:r>
            <a:r>
              <a:rPr lang="en-US" dirty="0" smtClean="0">
                <a:sym typeface="Wingdings" pitchFamily="2" charset="2"/>
              </a:rPr>
              <a:t> commonly at a site of </a:t>
            </a:r>
            <a:r>
              <a:rPr lang="en-US" dirty="0" smtClean="0">
                <a:sym typeface="Wingdings" pitchFamily="2" charset="2"/>
              </a:rPr>
              <a:t>weakness/tear in blood vessel wall.</a:t>
            </a:r>
            <a:endParaRPr lang="en-US" dirty="0" smtClean="0"/>
          </a:p>
          <a:p>
            <a:r>
              <a:rPr lang="en-US" dirty="0" smtClean="0"/>
              <a:t>Bulge or ballooning in wall of artery</a:t>
            </a:r>
          </a:p>
          <a:p>
            <a:r>
              <a:rPr lang="en-US" dirty="0" smtClean="0"/>
              <a:t>Hypertension is a major contributing </a:t>
            </a:r>
            <a:r>
              <a:rPr lang="en-US" dirty="0" smtClean="0"/>
              <a:t>factor</a:t>
            </a:r>
          </a:p>
          <a:p>
            <a:r>
              <a:rPr lang="en-US" dirty="0" smtClean="0"/>
              <a:t>Commonly affect the aorta/major peripheral arteries</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2"/>
                </a:solidFill>
              </a:rPr>
              <a:t>Aneurysms</a:t>
            </a:r>
            <a:endParaRPr lang="en-US" dirty="0">
              <a:solidFill>
                <a:schemeClr val="accent2"/>
              </a:solidFill>
            </a:endParaRPr>
          </a:p>
        </p:txBody>
      </p:sp>
      <p:sp>
        <p:nvSpPr>
          <p:cNvPr id="3" name="Content Placeholder 2"/>
          <p:cNvSpPr>
            <a:spLocks noGrp="1"/>
          </p:cNvSpPr>
          <p:nvPr>
            <p:ph idx="1"/>
          </p:nvPr>
        </p:nvSpPr>
        <p:spPr>
          <a:xfrm>
            <a:off x="457200" y="2057400"/>
            <a:ext cx="8229600" cy="4267200"/>
          </a:xfrm>
        </p:spPr>
        <p:txBody>
          <a:bodyPr/>
          <a:lstStyle/>
          <a:p>
            <a:r>
              <a:rPr lang="en-US" dirty="0" smtClean="0"/>
              <a:t>Congenital or </a:t>
            </a:r>
            <a:r>
              <a:rPr lang="en-US" dirty="0" smtClean="0"/>
              <a:t>Disease</a:t>
            </a:r>
            <a:endParaRPr lang="en-US" dirty="0" smtClean="0"/>
          </a:p>
          <a:p>
            <a:r>
              <a:rPr lang="en-US" dirty="0" smtClean="0"/>
              <a:t>True Aneurysm </a:t>
            </a:r>
          </a:p>
          <a:p>
            <a:r>
              <a:rPr lang="en-US" dirty="0" smtClean="0"/>
              <a:t>False Aneurysm</a:t>
            </a:r>
          </a:p>
          <a:p>
            <a:r>
              <a:rPr lang="en-US" dirty="0" smtClean="0"/>
              <a:t>Dissecting aneurysm</a:t>
            </a:r>
          </a:p>
        </p:txBody>
      </p:sp>
    </p:spTree>
    <p:extLst>
      <p:ext uri="{BB962C8B-B14F-4D97-AF65-F5344CB8AC3E}">
        <p14:creationId xmlns:p14="http://schemas.microsoft.com/office/powerpoint/2010/main" val="2224549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2">
                    <a:lumMod val="75000"/>
                  </a:schemeClr>
                </a:solidFill>
              </a:rPr>
              <a:t>Aneurysms</a:t>
            </a:r>
            <a:endParaRPr lang="en-US" b="1" dirty="0">
              <a:solidFill>
                <a:schemeClr val="accent2">
                  <a:lumMod val="75000"/>
                </a:schemeClr>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458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12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smtClean="0">
                <a:solidFill>
                  <a:schemeClr val="accent3"/>
                </a:solidFill>
              </a:rPr>
              <a:t>Thoracic Aortic Aneurysm</a:t>
            </a:r>
            <a:endParaRPr lang="en-US" b="1" dirty="0">
              <a:solidFill>
                <a:schemeClr val="accent3"/>
              </a:solidFill>
            </a:endParaRPr>
          </a:p>
        </p:txBody>
      </p:sp>
      <p:sp>
        <p:nvSpPr>
          <p:cNvPr id="3" name="Content Placeholder 2"/>
          <p:cNvSpPr>
            <a:spLocks noGrp="1"/>
          </p:cNvSpPr>
          <p:nvPr>
            <p:ph idx="1"/>
          </p:nvPr>
        </p:nvSpPr>
        <p:spPr>
          <a:xfrm>
            <a:off x="457200" y="1752600"/>
            <a:ext cx="8229600" cy="4572000"/>
          </a:xfrm>
        </p:spPr>
        <p:txBody>
          <a:bodyPr/>
          <a:lstStyle/>
          <a:p>
            <a:r>
              <a:rPr lang="en-US" dirty="0" smtClean="0"/>
              <a:t>Weakening </a:t>
            </a:r>
            <a:r>
              <a:rPr lang="en-US" dirty="0" smtClean="0"/>
              <a:t>of the aortic wall by arteriosclerosis &amp; hypertension</a:t>
            </a:r>
          </a:p>
          <a:p>
            <a:r>
              <a:rPr lang="en-US" dirty="0" smtClean="0"/>
              <a:t>Common site for dissecting aneurysm</a:t>
            </a:r>
          </a:p>
          <a:p>
            <a:r>
              <a:rPr lang="en-US" dirty="0" smtClean="0"/>
              <a:t>Frequently asymptomatic</a:t>
            </a:r>
          </a:p>
          <a:p>
            <a:r>
              <a:rPr lang="en-US" dirty="0" err="1" smtClean="0"/>
              <a:t>Substernal</a:t>
            </a:r>
            <a:r>
              <a:rPr lang="en-US" dirty="0" smtClean="0"/>
              <a:t>, neck or back pain</a:t>
            </a:r>
          </a:p>
          <a:p>
            <a:r>
              <a:rPr lang="en-US" dirty="0" err="1" smtClean="0"/>
              <a:t>Dyspnea</a:t>
            </a:r>
            <a:r>
              <a:rPr lang="en-US" dirty="0" smtClean="0"/>
              <a:t>, cough</a:t>
            </a:r>
          </a:p>
          <a:p>
            <a:r>
              <a:rPr lang="en-US" dirty="0" smtClean="0"/>
              <a:t>Hoarseness, dysphagia</a:t>
            </a:r>
          </a:p>
          <a:p>
            <a:r>
              <a:rPr lang="en-US" dirty="0" smtClean="0"/>
              <a:t>Complications </a:t>
            </a:r>
          </a:p>
          <a:p>
            <a:r>
              <a:rPr lang="en-US" dirty="0" smtClean="0"/>
              <a:t>Medical management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smtClean="0">
                <a:solidFill>
                  <a:schemeClr val="accent2">
                    <a:lumMod val="75000"/>
                  </a:schemeClr>
                </a:solidFill>
              </a:rPr>
              <a:t>Abdominal Aortic Aneurysm</a:t>
            </a:r>
            <a:endParaRPr lang="en-US" b="1" dirty="0">
              <a:solidFill>
                <a:schemeClr val="accent2">
                  <a:lumMod val="75000"/>
                </a:schemeClr>
              </a:solidFill>
            </a:endParaRPr>
          </a:p>
        </p:txBody>
      </p:sp>
      <p:sp>
        <p:nvSpPr>
          <p:cNvPr id="3" name="Content Placeholder 2"/>
          <p:cNvSpPr>
            <a:spLocks noGrp="1"/>
          </p:cNvSpPr>
          <p:nvPr>
            <p:ph idx="1"/>
          </p:nvPr>
        </p:nvSpPr>
        <p:spPr>
          <a:xfrm>
            <a:off x="457200" y="1828800"/>
            <a:ext cx="8229600" cy="4495800"/>
          </a:xfrm>
        </p:spPr>
        <p:txBody>
          <a:bodyPr/>
          <a:lstStyle/>
          <a:p>
            <a:r>
              <a:rPr lang="en-US" dirty="0" smtClean="0">
                <a:latin typeface="+mj-lt"/>
              </a:rPr>
              <a:t>Most common</a:t>
            </a:r>
            <a:endParaRPr lang="en-US" dirty="0">
              <a:latin typeface="+mj-lt"/>
            </a:endParaRPr>
          </a:p>
          <a:p>
            <a:r>
              <a:rPr lang="en-US" dirty="0" smtClean="0">
                <a:latin typeface="+mj-lt"/>
              </a:rPr>
              <a:t>Occur mostly below the renal arteries</a:t>
            </a:r>
          </a:p>
          <a:p>
            <a:r>
              <a:rPr lang="en-US" dirty="0" smtClean="0">
                <a:latin typeface="+mj-lt"/>
              </a:rPr>
              <a:t>Pulsating mass in mid and upper abdomen with bruit over mass</a:t>
            </a:r>
          </a:p>
          <a:p>
            <a:r>
              <a:rPr lang="en-US" dirty="0" smtClean="0">
                <a:latin typeface="+mj-lt"/>
              </a:rPr>
              <a:t> Complaints of mild to severe mid-abdominal or back pain</a:t>
            </a:r>
          </a:p>
          <a:p>
            <a:r>
              <a:rPr lang="en-US" dirty="0" smtClean="0">
                <a:latin typeface="+mj-lt"/>
              </a:rPr>
              <a:t>Cool, pale or cyanotic lower extremities</a:t>
            </a:r>
          </a:p>
          <a:p>
            <a:r>
              <a:rPr lang="en-US" dirty="0" smtClean="0">
                <a:latin typeface="+mj-lt"/>
              </a:rPr>
              <a:t>Complications</a:t>
            </a:r>
            <a:endParaRPr lang="en-US"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162800" cy="762000"/>
          </a:xfrm>
        </p:spPr>
        <p:txBody>
          <a:bodyPr>
            <a:normAutofit fontScale="90000"/>
          </a:bodyPr>
          <a:lstStyle/>
          <a:p>
            <a:r>
              <a:rPr lang="en-US" b="1" dirty="0" smtClean="0">
                <a:solidFill>
                  <a:schemeClr val="accent2">
                    <a:lumMod val="75000"/>
                  </a:schemeClr>
                </a:solidFill>
              </a:rPr>
              <a:t>Aortic Dissection</a:t>
            </a:r>
            <a:endParaRPr lang="en-US" b="1" dirty="0">
              <a:solidFill>
                <a:schemeClr val="accent2">
                  <a:lumMod val="75000"/>
                </a:schemeClr>
              </a:solidFill>
            </a:endParaRPr>
          </a:p>
        </p:txBody>
      </p:sp>
      <p:sp>
        <p:nvSpPr>
          <p:cNvPr id="3" name="Content Placeholder 2"/>
          <p:cNvSpPr>
            <a:spLocks noGrp="1"/>
          </p:cNvSpPr>
          <p:nvPr>
            <p:ph idx="1"/>
          </p:nvPr>
        </p:nvSpPr>
        <p:spPr>
          <a:xfrm>
            <a:off x="304800" y="1447800"/>
            <a:ext cx="8305800" cy="5029200"/>
          </a:xfrm>
        </p:spPr>
        <p:txBody>
          <a:bodyPr>
            <a:normAutofit/>
          </a:bodyPr>
          <a:lstStyle/>
          <a:p>
            <a:r>
              <a:rPr lang="en-US" dirty="0" smtClean="0"/>
              <a:t>Life-threatening emergency</a:t>
            </a:r>
          </a:p>
          <a:p>
            <a:r>
              <a:rPr lang="en-US" dirty="0" smtClean="0"/>
              <a:t>Sudden tear in the intima of the aorta with hemorrhage into the media</a:t>
            </a:r>
          </a:p>
          <a:p>
            <a:r>
              <a:rPr lang="en-US" dirty="0" smtClean="0"/>
              <a:t>Hemorrhage  dissects or splits the vessel wall</a:t>
            </a:r>
          </a:p>
          <a:p>
            <a:r>
              <a:rPr lang="en-US" dirty="0" smtClean="0"/>
              <a:t>Occurs anywhere along the aorta</a:t>
            </a:r>
          </a:p>
          <a:p>
            <a:r>
              <a:rPr lang="en-US" dirty="0" smtClean="0"/>
              <a:t>Hypertension major contributing factor</a:t>
            </a:r>
          </a:p>
          <a:p>
            <a:r>
              <a:rPr lang="en-US" dirty="0" smtClean="0"/>
              <a:t>Pain </a:t>
            </a:r>
            <a:r>
              <a:rPr lang="en-US" dirty="0" smtClean="0">
                <a:sym typeface="Wingdings" pitchFamily="2" charset="2"/>
              </a:rPr>
              <a:t> ripping, tearing </a:t>
            </a:r>
            <a:r>
              <a:rPr lang="en-US" dirty="0" smtClean="0">
                <a:sym typeface="Wingdings" pitchFamily="2" charset="2"/>
              </a:rPr>
              <a:t>sensation</a:t>
            </a:r>
          </a:p>
          <a:p>
            <a:r>
              <a:rPr lang="en-US" dirty="0" smtClean="0">
                <a:sym typeface="Wingdings" pitchFamily="2" charset="2"/>
              </a:rPr>
              <a:t>Complications</a:t>
            </a:r>
            <a:endParaRPr lang="en-US" dirty="0" smtClean="0"/>
          </a:p>
          <a:p>
            <a:r>
              <a:rPr lang="en-US" dirty="0" smtClean="0"/>
              <a:t>Potential surgical repair</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162800" cy="762000"/>
          </a:xfrm>
        </p:spPr>
        <p:txBody>
          <a:bodyPr>
            <a:normAutofit fontScale="90000"/>
          </a:bodyPr>
          <a:lstStyle/>
          <a:p>
            <a:r>
              <a:rPr lang="en-US" b="1" dirty="0" smtClean="0">
                <a:solidFill>
                  <a:schemeClr val="accent2"/>
                </a:solidFill>
              </a:rPr>
              <a:t>Objectives</a:t>
            </a:r>
            <a:endParaRPr lang="en-US" b="1" dirty="0">
              <a:solidFill>
                <a:schemeClr val="accent2"/>
              </a:solidFill>
            </a:endParaRPr>
          </a:p>
        </p:txBody>
      </p:sp>
      <p:sp>
        <p:nvSpPr>
          <p:cNvPr id="3" name="Content Placeholder 2"/>
          <p:cNvSpPr>
            <a:spLocks noGrp="1"/>
          </p:cNvSpPr>
          <p:nvPr>
            <p:ph idx="1"/>
          </p:nvPr>
        </p:nvSpPr>
        <p:spPr>
          <a:xfrm>
            <a:off x="914400" y="2209800"/>
            <a:ext cx="7162800" cy="4038598"/>
          </a:xfrm>
        </p:spPr>
        <p:txBody>
          <a:bodyPr>
            <a:normAutofit fontScale="92500" lnSpcReduction="20000"/>
          </a:bodyPr>
          <a:lstStyle/>
          <a:p>
            <a:r>
              <a:rPr lang="en-US" sz="2600" dirty="0" smtClean="0">
                <a:latin typeface="Comic Sans MS" pitchFamily="66" charset="0"/>
              </a:rPr>
              <a:t>Compare assessment findings typically present in patients with peripheral arterial and peripheral venous disease.</a:t>
            </a:r>
          </a:p>
          <a:p>
            <a:r>
              <a:rPr lang="en-US" sz="2600" dirty="0" smtClean="0">
                <a:latin typeface="Comic Sans MS" pitchFamily="66" charset="0"/>
              </a:rPr>
              <a:t>Identify when venous thromboembolism (VTE) and complications of VTE occur.</a:t>
            </a:r>
          </a:p>
          <a:p>
            <a:r>
              <a:rPr lang="en-US" sz="2600" dirty="0" smtClean="0">
                <a:latin typeface="Comic Sans MS" pitchFamily="66" charset="0"/>
              </a:rPr>
              <a:t>List nursing interventions to help prevent VTE.</a:t>
            </a:r>
          </a:p>
          <a:p>
            <a:r>
              <a:rPr lang="en-US" sz="2600" dirty="0" smtClean="0">
                <a:latin typeface="Comic Sans MS" pitchFamily="66" charset="0"/>
              </a:rPr>
              <a:t>Describe the nurse’s role in monitoring patients who are receiving anticoagulants.</a:t>
            </a:r>
          </a:p>
          <a:p>
            <a:r>
              <a:rPr lang="en-US" dirty="0" smtClean="0">
                <a:latin typeface="Comic Sans MS" pitchFamily="66" charset="0"/>
              </a:rPr>
              <a:t>Explain the treatment and care of patients with aneurysms. </a:t>
            </a:r>
          </a:p>
          <a:p>
            <a:r>
              <a:rPr lang="en-US" sz="2600" dirty="0" smtClean="0">
                <a:latin typeface="Comic Sans MS" pitchFamily="66" charset="0"/>
              </a:rPr>
              <a:t>Compare </a:t>
            </a:r>
            <a:r>
              <a:rPr lang="en-US" sz="2600" dirty="0" err="1" smtClean="0">
                <a:latin typeface="Comic Sans MS" pitchFamily="66" charset="0"/>
              </a:rPr>
              <a:t>Raynaud’s</a:t>
            </a:r>
            <a:r>
              <a:rPr lang="en-US" sz="2600" dirty="0" smtClean="0">
                <a:latin typeface="Comic Sans MS" pitchFamily="66" charset="0"/>
              </a:rPr>
              <a:t> and </a:t>
            </a:r>
            <a:r>
              <a:rPr lang="en-US" sz="2600" dirty="0" err="1" smtClean="0">
                <a:latin typeface="Comic Sans MS" pitchFamily="66" charset="0"/>
              </a:rPr>
              <a:t>Buerger’s</a:t>
            </a:r>
            <a:r>
              <a:rPr lang="en-US" sz="2600" dirty="0" smtClean="0">
                <a:latin typeface="Comic Sans MS" pitchFamily="66" charset="0"/>
              </a:rPr>
              <a:t> Disease.</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dirty="0" smtClean="0"/>
              <a:t>A</a:t>
            </a:r>
            <a:endParaRPr lang="en-US"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086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220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Interdisciplinary Care</a:t>
            </a:r>
            <a:endParaRPr lang="en-US" b="1" dirty="0">
              <a:solidFill>
                <a:schemeClr val="accent3"/>
              </a:solidFill>
            </a:endParaRPr>
          </a:p>
        </p:txBody>
      </p:sp>
      <p:sp>
        <p:nvSpPr>
          <p:cNvPr id="3" name="Content Placeholder 2"/>
          <p:cNvSpPr>
            <a:spLocks noGrp="1"/>
          </p:cNvSpPr>
          <p:nvPr>
            <p:ph idx="1"/>
          </p:nvPr>
        </p:nvSpPr>
        <p:spPr/>
        <p:txBody>
          <a:bodyPr/>
          <a:lstStyle/>
          <a:p>
            <a:pPr marL="393192" lvl="1" indent="0">
              <a:buClr>
                <a:srgbClr val="2DA2BF"/>
              </a:buClr>
              <a:buNone/>
            </a:pPr>
            <a:r>
              <a:rPr lang="en-US" dirty="0" smtClean="0">
                <a:solidFill>
                  <a:prstClr val="black"/>
                </a:solidFill>
              </a:rPr>
              <a:t>Diagnosis</a:t>
            </a:r>
            <a:endParaRPr lang="en-US" dirty="0">
              <a:solidFill>
                <a:prstClr val="black"/>
              </a:solidFill>
            </a:endParaRPr>
          </a:p>
          <a:p>
            <a:pPr lvl="1">
              <a:buClr>
                <a:srgbClr val="2DA2BF"/>
              </a:buClr>
              <a:buFont typeface="Wingdings" pitchFamily="2" charset="2"/>
              <a:buChar char="§"/>
            </a:pPr>
            <a:r>
              <a:rPr lang="en-US" dirty="0">
                <a:solidFill>
                  <a:prstClr val="black"/>
                </a:solidFill>
              </a:rPr>
              <a:t>Chest or abdominal X-ray</a:t>
            </a:r>
          </a:p>
          <a:p>
            <a:pPr lvl="1">
              <a:buClr>
                <a:srgbClr val="2DA2BF"/>
              </a:buClr>
            </a:pPr>
            <a:r>
              <a:rPr lang="en-US" dirty="0">
                <a:solidFill>
                  <a:prstClr val="black"/>
                </a:solidFill>
              </a:rPr>
              <a:t>CT scan</a:t>
            </a:r>
          </a:p>
          <a:p>
            <a:pPr lvl="1">
              <a:buClr>
                <a:srgbClr val="2DA2BF"/>
              </a:buClr>
              <a:buFont typeface="Wingdings" pitchFamily="2" charset="2"/>
              <a:buChar char="§"/>
            </a:pPr>
            <a:r>
              <a:rPr lang="en-US" dirty="0">
                <a:solidFill>
                  <a:prstClr val="black"/>
                </a:solidFill>
              </a:rPr>
              <a:t>Abdominal ultrasound</a:t>
            </a:r>
          </a:p>
          <a:p>
            <a:pPr lvl="1">
              <a:buClr>
                <a:srgbClr val="2DA2BF"/>
              </a:buClr>
              <a:buNone/>
            </a:pPr>
            <a:r>
              <a:rPr lang="en-US" dirty="0">
                <a:solidFill>
                  <a:prstClr val="black"/>
                </a:solidFill>
              </a:rPr>
              <a:t>	</a:t>
            </a:r>
          </a:p>
          <a:p>
            <a:pPr lvl="1">
              <a:buClr>
                <a:srgbClr val="2DA2BF"/>
              </a:buClr>
              <a:buNone/>
            </a:pPr>
            <a:r>
              <a:rPr lang="en-US" dirty="0">
                <a:solidFill>
                  <a:prstClr val="black"/>
                </a:solidFill>
              </a:rPr>
              <a:t>Treatment</a:t>
            </a:r>
          </a:p>
          <a:p>
            <a:pPr lvl="1">
              <a:buClr>
                <a:srgbClr val="2DA2BF"/>
              </a:buClr>
              <a:buFont typeface="Wingdings" pitchFamily="2" charset="2"/>
              <a:buChar char="§"/>
            </a:pPr>
            <a:r>
              <a:rPr lang="en-US" dirty="0">
                <a:solidFill>
                  <a:prstClr val="black"/>
                </a:solidFill>
              </a:rPr>
              <a:t>Antihypertensive medications</a:t>
            </a:r>
          </a:p>
          <a:p>
            <a:pPr lvl="1">
              <a:buClr>
                <a:srgbClr val="2DA2BF"/>
              </a:buClr>
              <a:buFont typeface="Wingdings" pitchFamily="2" charset="2"/>
              <a:buChar char="§"/>
            </a:pPr>
            <a:r>
              <a:rPr lang="en-US" dirty="0">
                <a:solidFill>
                  <a:prstClr val="black"/>
                </a:solidFill>
              </a:rPr>
              <a:t>Surgery – </a:t>
            </a:r>
            <a:r>
              <a:rPr lang="en-US" dirty="0" smtClean="0">
                <a:solidFill>
                  <a:prstClr val="black"/>
                </a:solidFill>
              </a:rPr>
              <a:t>endovascular stent </a:t>
            </a:r>
            <a:r>
              <a:rPr lang="en-US" dirty="0">
                <a:solidFill>
                  <a:prstClr val="black"/>
                </a:solidFill>
              </a:rPr>
              <a:t>graft</a:t>
            </a:r>
          </a:p>
          <a:p>
            <a:pPr lvl="1">
              <a:buClr>
                <a:srgbClr val="2DA2BF"/>
              </a:buClr>
              <a:buNone/>
            </a:pPr>
            <a:endParaRPr lang="en-US" dirty="0">
              <a:solidFill>
                <a:prstClr val="black"/>
              </a:solidFill>
            </a:endParaRPr>
          </a:p>
        </p:txBody>
      </p:sp>
    </p:spTree>
    <p:extLst>
      <p:ext uri="{BB962C8B-B14F-4D97-AF65-F5344CB8AC3E}">
        <p14:creationId xmlns:p14="http://schemas.microsoft.com/office/powerpoint/2010/main" val="338811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610600" cy="537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36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001000" cy="762000"/>
          </a:xfrm>
        </p:spPr>
        <p:txBody>
          <a:bodyPr>
            <a:normAutofit fontScale="90000"/>
          </a:bodyPr>
          <a:lstStyle/>
          <a:p>
            <a:r>
              <a:rPr lang="en-US" b="1" dirty="0" smtClean="0">
                <a:solidFill>
                  <a:schemeClr val="accent2">
                    <a:lumMod val="75000"/>
                  </a:schemeClr>
                </a:solidFill>
              </a:rPr>
              <a:t>Endovascular Repair of AAA</a:t>
            </a:r>
            <a:endParaRPr lang="en-US" b="1" dirty="0">
              <a:solidFill>
                <a:schemeClr val="accent2">
                  <a:lumMod val="75000"/>
                </a:schemeClr>
              </a:solidFill>
            </a:endParaRPr>
          </a:p>
        </p:txBody>
      </p:sp>
      <p:sp>
        <p:nvSpPr>
          <p:cNvPr id="3" name="Content Placeholder 2"/>
          <p:cNvSpPr>
            <a:spLocks noGrp="1"/>
          </p:cNvSpPr>
          <p:nvPr>
            <p:ph sz="half" idx="1"/>
          </p:nvPr>
        </p:nvSpPr>
        <p:spPr/>
        <p:txBody>
          <a:bodyPr/>
          <a:lstStyle/>
          <a:p>
            <a:r>
              <a:rPr lang="en-US" dirty="0" smtClean="0">
                <a:latin typeface="Comic Sans MS" pitchFamily="66" charset="0"/>
              </a:rPr>
              <a:t>High risk patients</a:t>
            </a:r>
          </a:p>
          <a:p>
            <a:r>
              <a:rPr lang="en-US" dirty="0" smtClean="0">
                <a:latin typeface="Comic Sans MS" pitchFamily="66" charset="0"/>
              </a:rPr>
              <a:t>Shorter hospital stay</a:t>
            </a:r>
          </a:p>
          <a:p>
            <a:r>
              <a:rPr lang="en-US" dirty="0" smtClean="0">
                <a:latin typeface="Comic Sans MS" pitchFamily="66" charset="0"/>
              </a:rPr>
              <a:t>Monitor </a:t>
            </a:r>
            <a:r>
              <a:rPr lang="en-US" dirty="0" smtClean="0">
                <a:latin typeface="Comic Sans MS" pitchFamily="66" charset="0"/>
              </a:rPr>
              <a:t>for complications</a:t>
            </a:r>
          </a:p>
        </p:txBody>
      </p:sp>
      <p:pic>
        <p:nvPicPr>
          <p:cNvPr id="8" name="Content Placeholder 7" descr="endo-aneurysm-stent-lg.jpg"/>
          <p:cNvPicPr>
            <a:picLocks noGrp="1" noChangeAspect="1"/>
          </p:cNvPicPr>
          <p:nvPr>
            <p:ph sz="half" idx="2"/>
          </p:nvPr>
        </p:nvPicPr>
        <p:blipFill>
          <a:blip r:embed="rId3" cstate="print"/>
          <a:stretch>
            <a:fillRect/>
          </a:stretch>
        </p:blipFill>
        <p:spPr>
          <a:xfrm>
            <a:off x="5334000" y="1828800"/>
            <a:ext cx="3505200" cy="4418076"/>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305800" cy="1143000"/>
          </a:xfrm>
        </p:spPr>
        <p:txBody>
          <a:bodyPr>
            <a:normAutofit/>
          </a:bodyPr>
          <a:lstStyle/>
          <a:p>
            <a:pPr algn="ctr"/>
            <a:r>
              <a:rPr lang="en-US" b="1" dirty="0" smtClean="0">
                <a:solidFill>
                  <a:schemeClr val="accent1"/>
                </a:solidFill>
              </a:rPr>
              <a:t>NURSING INTERVENTIONS</a:t>
            </a:r>
            <a:endParaRPr lang="en-US" b="1" dirty="0">
              <a:solidFill>
                <a:schemeClr val="accent1"/>
              </a:solidFill>
            </a:endParaRPr>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6042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162800" cy="1371600"/>
          </a:xfrm>
        </p:spPr>
        <p:txBody>
          <a:bodyPr>
            <a:normAutofit fontScale="90000"/>
          </a:bodyPr>
          <a:lstStyle/>
          <a:p>
            <a:r>
              <a:rPr lang="en-US" b="1" dirty="0" smtClean="0">
                <a:solidFill>
                  <a:schemeClr val="accent2">
                    <a:lumMod val="75000"/>
                  </a:schemeClr>
                </a:solidFill>
              </a:rPr>
              <a:t>Risk for Ineffective Tissue Perfusion</a:t>
            </a:r>
            <a:endParaRPr lang="en-US" b="1" dirty="0">
              <a:solidFill>
                <a:schemeClr val="accent2">
                  <a:lumMod val="75000"/>
                </a:schemeClr>
              </a:solidFill>
            </a:endParaRPr>
          </a:p>
        </p:txBody>
      </p:sp>
      <p:sp>
        <p:nvSpPr>
          <p:cNvPr id="3" name="Content Placeholder 2"/>
          <p:cNvSpPr>
            <a:spLocks noGrp="1"/>
          </p:cNvSpPr>
          <p:nvPr>
            <p:ph idx="1"/>
          </p:nvPr>
        </p:nvSpPr>
        <p:spPr>
          <a:xfrm>
            <a:off x="381000" y="2209800"/>
            <a:ext cx="8382000" cy="4191000"/>
          </a:xfrm>
        </p:spPr>
        <p:txBody>
          <a:bodyPr>
            <a:normAutofit/>
          </a:bodyPr>
          <a:lstStyle/>
          <a:p>
            <a:r>
              <a:rPr lang="en-US" sz="2400" dirty="0" smtClean="0"/>
              <a:t>Reduce the risk of aneurysm rupture</a:t>
            </a:r>
          </a:p>
          <a:p>
            <a:r>
              <a:rPr lang="en-US" sz="2400" dirty="0" smtClean="0"/>
              <a:t>Continuously monitor cardiac rhythm</a:t>
            </a:r>
          </a:p>
          <a:p>
            <a:r>
              <a:rPr lang="en-US" sz="2400" dirty="0" smtClean="0"/>
              <a:t>Report manifestations of arterial embolism</a:t>
            </a:r>
          </a:p>
          <a:p>
            <a:r>
              <a:rPr lang="en-US" sz="2400" dirty="0" smtClean="0"/>
              <a:t>Immediate report changes in mental status or symptoms of peripheral impairment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40000"/>
                    <a:lumOff val="60000"/>
                  </a:schemeClr>
                </a:solidFill>
              </a:rPr>
              <a:t>Anxiety</a:t>
            </a:r>
            <a:endParaRPr lang="en-US" b="1" dirty="0">
              <a:solidFill>
                <a:schemeClr val="accent3">
                  <a:lumMod val="40000"/>
                  <a:lumOff val="60000"/>
                </a:schemeClr>
              </a:solidFill>
            </a:endParaRPr>
          </a:p>
        </p:txBody>
      </p:sp>
      <p:sp>
        <p:nvSpPr>
          <p:cNvPr id="3" name="Content Placeholder 2"/>
          <p:cNvSpPr>
            <a:spLocks noGrp="1"/>
          </p:cNvSpPr>
          <p:nvPr>
            <p:ph idx="1"/>
          </p:nvPr>
        </p:nvSpPr>
        <p:spPr/>
        <p:txBody>
          <a:bodyPr/>
          <a:lstStyle/>
          <a:p>
            <a:r>
              <a:rPr lang="en-US" dirty="0" smtClean="0"/>
              <a:t>Explain all procedures and treatments</a:t>
            </a:r>
          </a:p>
          <a:p>
            <a:r>
              <a:rPr lang="en-US" dirty="0" smtClean="0"/>
              <a:t>Respond to all questions honestly</a:t>
            </a:r>
          </a:p>
          <a:p>
            <a:r>
              <a:rPr lang="en-US" dirty="0" smtClean="0"/>
              <a:t>Provide care in a calm, efficient manner</a:t>
            </a:r>
          </a:p>
          <a:p>
            <a:r>
              <a:rPr lang="en-US" dirty="0" smtClean="0"/>
              <a:t>Spend time with the client</a:t>
            </a:r>
            <a:endParaRPr lang="en-US" dirty="0"/>
          </a:p>
        </p:txBody>
      </p:sp>
    </p:spTree>
    <p:extLst>
      <p:ext uri="{BB962C8B-B14F-4D97-AF65-F5344CB8AC3E}">
        <p14:creationId xmlns:p14="http://schemas.microsoft.com/office/powerpoint/2010/main" val="2377680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
            <a:ext cx="8229600" cy="1143000"/>
          </a:xfrm>
        </p:spPr>
        <p:txBody>
          <a:bodyPr/>
          <a:lstStyle/>
          <a:p>
            <a:r>
              <a:rPr lang="en-US" b="1" dirty="0" smtClean="0">
                <a:solidFill>
                  <a:schemeClr val="accent3">
                    <a:lumMod val="75000"/>
                  </a:schemeClr>
                </a:solidFill>
              </a:rPr>
              <a:t>Venous Thrombosis</a:t>
            </a:r>
            <a:endParaRPr lang="en-US" b="1" dirty="0">
              <a:solidFill>
                <a:schemeClr val="accent3">
                  <a:lumMod val="75000"/>
                </a:schemeClr>
              </a:solidFill>
            </a:endParaRPr>
          </a:p>
        </p:txBody>
      </p:sp>
      <p:sp>
        <p:nvSpPr>
          <p:cNvPr id="3" name="Content Placeholder 2"/>
          <p:cNvSpPr>
            <a:spLocks noGrp="1"/>
          </p:cNvSpPr>
          <p:nvPr>
            <p:ph idx="1"/>
          </p:nvPr>
        </p:nvSpPr>
        <p:spPr>
          <a:xfrm>
            <a:off x="457200" y="1600200"/>
            <a:ext cx="8229600" cy="4724400"/>
          </a:xfrm>
        </p:spPr>
        <p:txBody>
          <a:bodyPr/>
          <a:lstStyle/>
          <a:p>
            <a:r>
              <a:rPr lang="en-US" dirty="0" smtClean="0"/>
              <a:t>Blood clot forms on the wall of the vein </a:t>
            </a:r>
            <a:r>
              <a:rPr lang="en-US" dirty="0" smtClean="0">
                <a:sym typeface="Wingdings" pitchFamily="2" charset="2"/>
              </a:rPr>
              <a:t> inflammation, obstructed blood flow</a:t>
            </a:r>
            <a:endParaRPr lang="en-US" dirty="0" smtClean="0"/>
          </a:p>
          <a:p>
            <a:r>
              <a:rPr lang="en-US" dirty="0" smtClean="0"/>
              <a:t>DVT – common complication of surgery and immobility</a:t>
            </a:r>
          </a:p>
          <a:p>
            <a:r>
              <a:rPr lang="en-US" dirty="0" smtClean="0"/>
              <a:t>Virchow’s triad – stasis of blood, vessel damage, and increased blood </a:t>
            </a:r>
            <a:r>
              <a:rPr lang="en-US" dirty="0" smtClean="0"/>
              <a:t>coagulation</a:t>
            </a:r>
            <a:endParaRPr lang="en-US" dirty="0" smtClean="0"/>
          </a:p>
          <a:p>
            <a:r>
              <a:rPr lang="en-US" dirty="0" smtClean="0"/>
              <a:t>DVT – usually asymptomatic</a:t>
            </a:r>
          </a:p>
          <a:p>
            <a:pPr marL="0" indent="0">
              <a:buNone/>
            </a:pPr>
            <a:r>
              <a:rPr lang="en-US" dirty="0" smtClean="0"/>
              <a:t>       dull aching pain</a:t>
            </a:r>
          </a:p>
          <a:p>
            <a:pPr marL="0" indent="0">
              <a:buNone/>
            </a:pPr>
            <a:r>
              <a:rPr lang="en-US" dirty="0" smtClean="0"/>
              <a:t>       possible tenderness, warmth along affected vein</a:t>
            </a:r>
          </a:p>
          <a:p>
            <a:pPr marL="0" indent="0">
              <a:buNone/>
            </a:pPr>
            <a:r>
              <a:rPr lang="en-US" dirty="0"/>
              <a:t> </a:t>
            </a:r>
            <a:r>
              <a:rPr lang="en-US" dirty="0" smtClean="0"/>
              <a:t>      edema/cyanosis affected extremity</a:t>
            </a:r>
            <a:endParaRPr lang="en-US" dirty="0"/>
          </a:p>
        </p:txBody>
      </p:sp>
    </p:spTree>
    <p:extLst>
      <p:ext uri="{BB962C8B-B14F-4D97-AF65-F5344CB8AC3E}">
        <p14:creationId xmlns:p14="http://schemas.microsoft.com/office/powerpoint/2010/main" val="1416716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9"/>
            <a:ext cx="8229600" cy="1143000"/>
          </a:xfrm>
        </p:spPr>
        <p:txBody>
          <a:bodyPr/>
          <a:lstStyle/>
          <a:p>
            <a:r>
              <a:rPr lang="en-US" b="1" dirty="0" smtClean="0">
                <a:solidFill>
                  <a:schemeClr val="accent5"/>
                </a:solidFill>
              </a:rPr>
              <a:t>Venous Disorders</a:t>
            </a:r>
            <a:endParaRPr lang="en-US" b="1" dirty="0">
              <a:solidFill>
                <a:schemeClr val="accent5"/>
              </a:solidFill>
            </a:endParaRPr>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r>
              <a:rPr lang="en-US" dirty="0" smtClean="0"/>
              <a:t>Interdisciplinary Care</a:t>
            </a:r>
          </a:p>
          <a:p>
            <a:r>
              <a:rPr lang="en-US" dirty="0" smtClean="0"/>
              <a:t>Duplex venous ultrasonography</a:t>
            </a:r>
          </a:p>
          <a:p>
            <a:pPr marL="0" indent="0">
              <a:buNone/>
            </a:pPr>
            <a:endParaRPr lang="en-US" dirty="0" smtClean="0"/>
          </a:p>
          <a:p>
            <a:r>
              <a:rPr lang="en-US" dirty="0" err="1" smtClean="0"/>
              <a:t>Plethysmography</a:t>
            </a:r>
            <a:endParaRPr lang="en-US" dirty="0" smtClean="0"/>
          </a:p>
          <a:p>
            <a:pPr marL="0" indent="0">
              <a:buNone/>
            </a:pPr>
            <a:endParaRPr lang="en-US" dirty="0" smtClean="0"/>
          </a:p>
          <a:p>
            <a:r>
              <a:rPr lang="en-US" dirty="0" smtClean="0"/>
              <a:t>MRI</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2046664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239000" cy="762000"/>
          </a:xfrm>
        </p:spPr>
        <p:txBody>
          <a:bodyPr>
            <a:normAutofit fontScale="90000"/>
          </a:bodyPr>
          <a:lstStyle/>
          <a:p>
            <a:r>
              <a:rPr lang="en-US" b="1" dirty="0" smtClean="0">
                <a:solidFill>
                  <a:schemeClr val="accent5"/>
                </a:solidFill>
              </a:rPr>
              <a:t>DVT Prevention/Prophylaxis</a:t>
            </a:r>
            <a:endParaRPr lang="en-US" b="1" dirty="0">
              <a:solidFill>
                <a:schemeClr val="accent5"/>
              </a:solidFill>
            </a:endParaRPr>
          </a:p>
        </p:txBody>
      </p:sp>
      <p:sp>
        <p:nvSpPr>
          <p:cNvPr id="3" name="Content Placeholder 2"/>
          <p:cNvSpPr>
            <a:spLocks noGrp="1"/>
          </p:cNvSpPr>
          <p:nvPr>
            <p:ph idx="1"/>
          </p:nvPr>
        </p:nvSpPr>
        <p:spPr>
          <a:xfrm>
            <a:off x="457200" y="1905000"/>
            <a:ext cx="8229600" cy="4419600"/>
          </a:xfrm>
        </p:spPr>
        <p:txBody>
          <a:bodyPr>
            <a:normAutofit fontScale="92500" lnSpcReduction="20000"/>
          </a:bodyPr>
          <a:lstStyle/>
          <a:p>
            <a:r>
              <a:rPr lang="en-US" dirty="0" smtClean="0"/>
              <a:t>Medications</a:t>
            </a:r>
          </a:p>
          <a:p>
            <a:pPr marL="0" indent="0">
              <a:buNone/>
            </a:pPr>
            <a:r>
              <a:rPr lang="en-US" dirty="0" smtClean="0"/>
              <a:t>    Low –molecular weight heparin</a:t>
            </a:r>
          </a:p>
          <a:p>
            <a:pPr marL="0" indent="0">
              <a:buNone/>
            </a:pPr>
            <a:endParaRPr lang="en-US" dirty="0" smtClean="0"/>
          </a:p>
          <a:p>
            <a:pPr marL="0" indent="0">
              <a:buNone/>
            </a:pPr>
            <a:r>
              <a:rPr lang="en-US" dirty="0" smtClean="0"/>
              <a:t>Interventions</a:t>
            </a:r>
          </a:p>
          <a:p>
            <a:r>
              <a:rPr lang="en-US" dirty="0"/>
              <a:t>Rest</a:t>
            </a:r>
          </a:p>
          <a:p>
            <a:r>
              <a:rPr lang="en-US" dirty="0"/>
              <a:t>Medications</a:t>
            </a:r>
          </a:p>
          <a:p>
            <a:r>
              <a:rPr lang="en-US" dirty="0"/>
              <a:t>Elevation of extremity</a:t>
            </a:r>
          </a:p>
          <a:p>
            <a:r>
              <a:rPr lang="en-US" dirty="0"/>
              <a:t>Compression Therapy</a:t>
            </a:r>
          </a:p>
          <a:p>
            <a:r>
              <a:rPr lang="en-US" dirty="0"/>
              <a:t>   stockings</a:t>
            </a:r>
          </a:p>
          <a:p>
            <a:r>
              <a:rPr lang="en-US" dirty="0"/>
              <a:t>   external compression devices</a:t>
            </a:r>
          </a:p>
          <a:p>
            <a:r>
              <a:rPr lang="en-US" dirty="0"/>
              <a:t>   intermittent pneumatic compression devices</a:t>
            </a:r>
            <a:endParaRPr lang="en-US" dirty="0" smtClean="0"/>
          </a:p>
          <a:p>
            <a:pPr marL="0" indent="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Peripheral Vascular Disease</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Arteriosclerosis – thickening, loss of elasticity and calcification of arterial walls</a:t>
            </a:r>
          </a:p>
          <a:p>
            <a:r>
              <a:rPr lang="en-US" dirty="0" smtClean="0"/>
              <a:t>Atherosclerosis – a form of arteriosclerosis </a:t>
            </a:r>
            <a:r>
              <a:rPr lang="en-US" dirty="0" smtClean="0">
                <a:sym typeface="Wingdings" pitchFamily="2" charset="2"/>
              </a:rPr>
              <a:t> deposits of fat and fibrin </a:t>
            </a:r>
            <a:r>
              <a:rPr lang="en-US" dirty="0" smtClean="0">
                <a:sym typeface="Wingdings" pitchFamily="2" charset="2"/>
              </a:rPr>
              <a:t>that obstruct </a:t>
            </a:r>
            <a:r>
              <a:rPr lang="en-US" dirty="0" smtClean="0">
                <a:sym typeface="Wingdings" pitchFamily="2" charset="2"/>
              </a:rPr>
              <a:t>and harden the arteries.</a:t>
            </a:r>
          </a:p>
          <a:p>
            <a:r>
              <a:rPr lang="en-US" dirty="0" smtClean="0">
                <a:sym typeface="Wingdings" pitchFamily="2" charset="2"/>
              </a:rPr>
              <a:t>In the peripheral circulation  these changes impair the blood supply to peripheral tissue  peripheral vascular disease.</a:t>
            </a:r>
            <a:endParaRPr lang="en-US" dirty="0"/>
          </a:p>
        </p:txBody>
      </p:sp>
    </p:spTree>
    <p:extLst>
      <p:ext uri="{BB962C8B-B14F-4D97-AF65-F5344CB8AC3E}">
        <p14:creationId xmlns:p14="http://schemas.microsoft.com/office/powerpoint/2010/main" val="2669324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162800" cy="762000"/>
          </a:xfrm>
        </p:spPr>
        <p:txBody>
          <a:bodyPr>
            <a:normAutofit fontScale="90000"/>
          </a:bodyPr>
          <a:lstStyle/>
          <a:p>
            <a:r>
              <a:rPr lang="en-US" b="1" dirty="0" smtClean="0">
                <a:solidFill>
                  <a:schemeClr val="accent2"/>
                </a:solidFill>
              </a:rPr>
              <a:t>Heparin Therapy</a:t>
            </a:r>
            <a:endParaRPr lang="en-US" b="1" dirty="0">
              <a:solidFill>
                <a:schemeClr val="accent2"/>
              </a:solidFill>
            </a:endParaRPr>
          </a:p>
        </p:txBody>
      </p:sp>
      <p:sp>
        <p:nvSpPr>
          <p:cNvPr id="3" name="Content Placeholder 2"/>
          <p:cNvSpPr>
            <a:spLocks noGrp="1"/>
          </p:cNvSpPr>
          <p:nvPr>
            <p:ph idx="1"/>
          </p:nvPr>
        </p:nvSpPr>
        <p:spPr>
          <a:xfrm>
            <a:off x="304800" y="1676400"/>
            <a:ext cx="8305800" cy="4572000"/>
          </a:xfrm>
        </p:spPr>
        <p:txBody>
          <a:bodyPr>
            <a:normAutofit/>
          </a:bodyPr>
          <a:lstStyle/>
          <a:p>
            <a:r>
              <a:rPr lang="en-US" dirty="0" smtClean="0"/>
              <a:t>Interferes with the clotting cascade </a:t>
            </a:r>
            <a:r>
              <a:rPr lang="en-US" dirty="0" smtClean="0">
                <a:sym typeface="Wingdings" pitchFamily="2" charset="2"/>
              </a:rPr>
              <a:t> prevents formation of stable fibrin clot</a:t>
            </a:r>
            <a:endParaRPr lang="en-US" dirty="0" smtClean="0"/>
          </a:p>
          <a:p>
            <a:r>
              <a:rPr lang="en-US" dirty="0" smtClean="0"/>
              <a:t>Monitor/report any abnormal lab results and </a:t>
            </a:r>
            <a:r>
              <a:rPr lang="en-US" dirty="0" err="1" smtClean="0"/>
              <a:t>aPTT</a:t>
            </a:r>
            <a:endParaRPr lang="en-US" dirty="0" smtClean="0"/>
          </a:p>
          <a:p>
            <a:r>
              <a:rPr lang="en-US" dirty="0" smtClean="0"/>
              <a:t>Administer deep </a:t>
            </a:r>
            <a:r>
              <a:rPr lang="en-US" dirty="0" err="1" smtClean="0"/>
              <a:t>subQ</a:t>
            </a:r>
            <a:endParaRPr lang="en-US" dirty="0" smtClean="0"/>
          </a:p>
          <a:p>
            <a:r>
              <a:rPr lang="en-US" dirty="0" smtClean="0"/>
              <a:t>Use infusion pump –when given IV</a:t>
            </a:r>
          </a:p>
          <a:p>
            <a:r>
              <a:rPr lang="en-US" dirty="0" smtClean="0"/>
              <a:t>Protamine Sulfate on hand</a:t>
            </a:r>
          </a:p>
          <a:p>
            <a:r>
              <a:rPr lang="en-US" dirty="0" smtClean="0"/>
              <a:t>Report evidence of bleeding </a:t>
            </a:r>
          </a:p>
          <a:p>
            <a:r>
              <a:rPr lang="en-US" dirty="0" smtClean="0"/>
              <a:t>Patient teaching</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14" y="381000"/>
            <a:ext cx="8915400" cy="1219200"/>
          </a:xfrm>
        </p:spPr>
        <p:txBody>
          <a:bodyPr>
            <a:normAutofit fontScale="90000"/>
          </a:bodyPr>
          <a:lstStyle/>
          <a:p>
            <a:r>
              <a:rPr lang="en-US" b="1" dirty="0" smtClean="0">
                <a:solidFill>
                  <a:schemeClr val="accent2"/>
                </a:solidFill>
              </a:rPr>
              <a:t>Low-Molecular Weight Heparin</a:t>
            </a:r>
            <a:endParaRPr lang="en-US" b="1" dirty="0">
              <a:solidFill>
                <a:schemeClr val="accent2"/>
              </a:solidFill>
            </a:endParaRPr>
          </a:p>
        </p:txBody>
      </p:sp>
      <p:sp>
        <p:nvSpPr>
          <p:cNvPr id="3" name="Content Placeholder 2"/>
          <p:cNvSpPr>
            <a:spLocks noGrp="1"/>
          </p:cNvSpPr>
          <p:nvPr>
            <p:ph idx="1"/>
          </p:nvPr>
        </p:nvSpPr>
        <p:spPr>
          <a:xfrm>
            <a:off x="533400" y="1981200"/>
            <a:ext cx="8382000" cy="4495800"/>
          </a:xfrm>
        </p:spPr>
        <p:txBody>
          <a:bodyPr>
            <a:normAutofit/>
          </a:bodyPr>
          <a:lstStyle/>
          <a:p>
            <a:r>
              <a:rPr lang="en-US" dirty="0" err="1" smtClean="0"/>
              <a:t>Lovenox</a:t>
            </a:r>
            <a:r>
              <a:rPr lang="en-US" dirty="0" smtClean="0"/>
              <a:t> (enoxaparin), </a:t>
            </a:r>
            <a:r>
              <a:rPr lang="en-US" dirty="0" err="1" smtClean="0"/>
              <a:t>Fragmin</a:t>
            </a:r>
            <a:r>
              <a:rPr lang="en-US" dirty="0" smtClean="0"/>
              <a:t> (</a:t>
            </a:r>
            <a:r>
              <a:rPr lang="en-US" dirty="0" err="1" smtClean="0"/>
              <a:t>dalteparin</a:t>
            </a:r>
            <a:r>
              <a:rPr lang="en-US" dirty="0" smtClean="0"/>
              <a:t>)</a:t>
            </a:r>
          </a:p>
          <a:p>
            <a:r>
              <a:rPr lang="en-US" dirty="0" smtClean="0"/>
              <a:t>Provide a more precise and predictable anticoagulant effect than heparin</a:t>
            </a:r>
          </a:p>
          <a:p>
            <a:r>
              <a:rPr lang="en-US" dirty="0" smtClean="0"/>
              <a:t>Suitable for home-care</a:t>
            </a:r>
          </a:p>
          <a:p>
            <a:r>
              <a:rPr lang="en-US" dirty="0" smtClean="0"/>
              <a:t>Report excessive bruising/bleeding</a:t>
            </a:r>
          </a:p>
          <a:p>
            <a:r>
              <a:rPr lang="en-US" dirty="0" smtClean="0"/>
              <a:t>Do not take ASA, NSAIDs</a:t>
            </a:r>
          </a:p>
          <a:p>
            <a:r>
              <a:rPr lang="en-US" dirty="0" smtClean="0"/>
              <a:t>Administer </a:t>
            </a:r>
            <a:r>
              <a:rPr lang="en-US" dirty="0" err="1" smtClean="0"/>
              <a:t>subQ</a:t>
            </a:r>
            <a:endParaRPr lang="en-US" dirty="0" smtClean="0"/>
          </a:p>
          <a:p>
            <a:endParaRPr lang="en-US" sz="1800"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162800" cy="762000"/>
          </a:xfrm>
        </p:spPr>
        <p:txBody>
          <a:bodyPr>
            <a:normAutofit fontScale="90000"/>
          </a:bodyPr>
          <a:lstStyle/>
          <a:p>
            <a:r>
              <a:rPr lang="en-US" b="1" dirty="0" smtClean="0">
                <a:solidFill>
                  <a:schemeClr val="accent2"/>
                </a:solidFill>
              </a:rPr>
              <a:t>Coumadin</a:t>
            </a:r>
            <a:endParaRPr lang="en-US" b="1" dirty="0">
              <a:solidFill>
                <a:schemeClr val="accent2"/>
              </a:solidFill>
            </a:endParaRPr>
          </a:p>
        </p:txBody>
      </p:sp>
      <p:sp>
        <p:nvSpPr>
          <p:cNvPr id="3" name="Content Placeholder 2"/>
          <p:cNvSpPr>
            <a:spLocks noGrp="1"/>
          </p:cNvSpPr>
          <p:nvPr>
            <p:ph idx="1"/>
          </p:nvPr>
        </p:nvSpPr>
        <p:spPr>
          <a:xfrm>
            <a:off x="914400" y="1981200"/>
            <a:ext cx="7543800" cy="4191000"/>
          </a:xfrm>
        </p:spPr>
        <p:txBody>
          <a:bodyPr>
            <a:normAutofit/>
          </a:bodyPr>
          <a:lstStyle/>
          <a:p>
            <a:r>
              <a:rPr lang="en-US" dirty="0" smtClean="0"/>
              <a:t>Inhibits synthesis of vitamin K dependent clotting factors</a:t>
            </a:r>
          </a:p>
          <a:p>
            <a:r>
              <a:rPr lang="en-US" dirty="0" smtClean="0"/>
              <a:t>3 – 4 days until therapeutic</a:t>
            </a:r>
          </a:p>
          <a:p>
            <a:r>
              <a:rPr lang="en-US" dirty="0" smtClean="0"/>
              <a:t>Monitor INR (1.5 – 2.0)</a:t>
            </a:r>
          </a:p>
          <a:p>
            <a:r>
              <a:rPr lang="en-US" dirty="0" smtClean="0"/>
              <a:t>Take at the same time every day </a:t>
            </a:r>
          </a:p>
          <a:p>
            <a:r>
              <a:rPr lang="en-US" dirty="0" smtClean="0"/>
              <a:t>Bleeding precautions</a:t>
            </a:r>
          </a:p>
          <a:p>
            <a:r>
              <a:rPr lang="en-US" dirty="0" smtClean="0"/>
              <a:t>Antidote: Vitamin K</a:t>
            </a:r>
          </a:p>
          <a:p>
            <a:r>
              <a:rPr lang="en-US" dirty="0" smtClean="0"/>
              <a:t>Wear Medic-Alert tag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305800" cy="1143000"/>
          </a:xfrm>
        </p:spPr>
        <p:txBody>
          <a:bodyPr>
            <a:normAutofit/>
          </a:bodyPr>
          <a:lstStyle/>
          <a:p>
            <a:pPr algn="ctr"/>
            <a:r>
              <a:rPr lang="en-US" dirty="0" smtClean="0">
                <a:solidFill>
                  <a:schemeClr val="accent4"/>
                </a:solidFill>
              </a:rPr>
              <a:t>NURSING INTERVENTIONS</a:t>
            </a:r>
            <a:endParaRPr lang="en-US" dirty="0">
              <a:solidFill>
                <a:schemeClr val="accent4"/>
              </a:solidFill>
            </a:endParaRPr>
          </a:p>
        </p:txBody>
      </p:sp>
      <p:sp>
        <p:nvSpPr>
          <p:cNvPr id="3" name="Footer Placeholder 2"/>
          <p:cNvSpPr>
            <a:spLocks noGrp="1"/>
          </p:cNvSpPr>
          <p:nvPr>
            <p:ph type="ftr" sz="quarter" idx="11"/>
          </p:nvPr>
        </p:nvSpPr>
        <p:spPr>
          <a:xfrm>
            <a:off x="2590800" y="6496504"/>
            <a:ext cx="3352800" cy="365125"/>
          </a:xfrm>
        </p:spPr>
        <p:txBody>
          <a:bodyPr/>
          <a:lstStyle/>
          <a:p>
            <a:r>
              <a:rPr lang="en-US" dirty="0" smtClean="0"/>
              <a:t>A</a:t>
            </a:r>
            <a:endParaRPr lang="en-US" dirty="0"/>
          </a:p>
        </p:txBody>
      </p:sp>
    </p:spTree>
    <p:extLst>
      <p:ext uri="{BB962C8B-B14F-4D97-AF65-F5344CB8AC3E}">
        <p14:creationId xmlns:p14="http://schemas.microsoft.com/office/powerpoint/2010/main" val="983702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accent4"/>
                </a:solidFill>
              </a:rPr>
              <a:t>Pain</a:t>
            </a:r>
            <a:endParaRPr lang="en-US" dirty="0">
              <a:solidFill>
                <a:schemeClr val="accent4"/>
              </a:solidFill>
            </a:endParaRPr>
          </a:p>
        </p:txBody>
      </p:sp>
      <p:sp>
        <p:nvSpPr>
          <p:cNvPr id="3" name="Content Placeholder 2"/>
          <p:cNvSpPr>
            <a:spLocks noGrp="1"/>
          </p:cNvSpPr>
          <p:nvPr>
            <p:ph idx="1"/>
          </p:nvPr>
        </p:nvSpPr>
        <p:spPr>
          <a:xfrm>
            <a:off x="457200" y="1981200"/>
            <a:ext cx="8229600" cy="4343400"/>
          </a:xfrm>
        </p:spPr>
        <p:txBody>
          <a:bodyPr/>
          <a:lstStyle/>
          <a:p>
            <a:r>
              <a:rPr lang="en-US" dirty="0" smtClean="0"/>
              <a:t>Regularly assess pain location</a:t>
            </a:r>
          </a:p>
          <a:p>
            <a:pPr marL="0" indent="0">
              <a:buNone/>
            </a:pPr>
            <a:endParaRPr lang="en-US" dirty="0" smtClean="0"/>
          </a:p>
          <a:p>
            <a:r>
              <a:rPr lang="en-US" dirty="0" smtClean="0"/>
              <a:t>Measure calf and thigh diameter</a:t>
            </a:r>
          </a:p>
          <a:p>
            <a:pPr marL="0" indent="0">
              <a:buNone/>
            </a:pPr>
            <a:endParaRPr lang="en-US" dirty="0" smtClean="0"/>
          </a:p>
          <a:p>
            <a:r>
              <a:rPr lang="en-US" dirty="0" smtClean="0"/>
              <a:t>Apply warm, moist heat to affected extremity</a:t>
            </a:r>
            <a:endParaRPr lang="en-US" dirty="0"/>
          </a:p>
        </p:txBody>
      </p:sp>
    </p:spTree>
    <p:extLst>
      <p:ext uri="{BB962C8B-B14F-4D97-AF65-F5344CB8AC3E}">
        <p14:creationId xmlns:p14="http://schemas.microsoft.com/office/powerpoint/2010/main" val="220820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313688"/>
          </a:xfrm>
        </p:spPr>
        <p:txBody>
          <a:bodyPr>
            <a:normAutofit fontScale="90000"/>
          </a:bodyPr>
          <a:lstStyle/>
          <a:p>
            <a:pPr algn="ctr"/>
            <a:r>
              <a:rPr lang="en-US" dirty="0" smtClean="0">
                <a:solidFill>
                  <a:schemeClr val="accent4"/>
                </a:solidFill>
              </a:rPr>
              <a:t>Ineffective Tissue Perfusion:   Peripheral</a:t>
            </a:r>
            <a:endParaRPr lang="en-US" dirty="0">
              <a:solidFill>
                <a:schemeClr val="accent4"/>
              </a:solidFill>
            </a:endParaRPr>
          </a:p>
        </p:txBody>
      </p:sp>
      <p:sp>
        <p:nvSpPr>
          <p:cNvPr id="3" name="Content Placeholder 2"/>
          <p:cNvSpPr>
            <a:spLocks noGrp="1"/>
          </p:cNvSpPr>
          <p:nvPr>
            <p:ph idx="1"/>
          </p:nvPr>
        </p:nvSpPr>
        <p:spPr>
          <a:xfrm>
            <a:off x="457200" y="1981200"/>
            <a:ext cx="8229600" cy="4343400"/>
          </a:xfrm>
        </p:spPr>
        <p:txBody>
          <a:bodyPr/>
          <a:lstStyle/>
          <a:p>
            <a:r>
              <a:rPr lang="en-US" dirty="0" smtClean="0"/>
              <a:t>Assess for peripheral pulses, skin integrity</a:t>
            </a:r>
          </a:p>
          <a:p>
            <a:pPr marL="0" indent="0">
              <a:buNone/>
            </a:pPr>
            <a:endParaRPr lang="en-US" dirty="0" smtClean="0"/>
          </a:p>
          <a:p>
            <a:r>
              <a:rPr lang="en-US" dirty="0" smtClean="0"/>
              <a:t>Assess the skin of the affected lower leg and foot</a:t>
            </a:r>
          </a:p>
          <a:p>
            <a:pPr marL="0" indent="0">
              <a:buNone/>
            </a:pPr>
            <a:endParaRPr lang="en-US" dirty="0" smtClean="0"/>
          </a:p>
          <a:p>
            <a:r>
              <a:rPr lang="en-US" dirty="0" smtClean="0"/>
              <a:t>Elevate extremities </a:t>
            </a:r>
          </a:p>
          <a:p>
            <a:pPr marL="0" indent="0">
              <a:buNone/>
            </a:pPr>
            <a:endParaRPr lang="en-US" dirty="0" smtClean="0"/>
          </a:p>
          <a:p>
            <a:r>
              <a:rPr lang="en-US" dirty="0" smtClean="0"/>
              <a:t>Monitor lab results</a:t>
            </a:r>
          </a:p>
          <a:p>
            <a:endParaRPr lang="en-US" dirty="0"/>
          </a:p>
          <a:p>
            <a:pPr marL="0" indent="0">
              <a:buNone/>
            </a:pPr>
            <a:endParaRPr lang="en-US" dirty="0"/>
          </a:p>
        </p:txBody>
      </p:sp>
    </p:spTree>
    <p:extLst>
      <p:ext uri="{BB962C8B-B14F-4D97-AF65-F5344CB8AC3E}">
        <p14:creationId xmlns:p14="http://schemas.microsoft.com/office/powerpoint/2010/main" val="3210141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solidFill>
                  <a:schemeClr val="accent4"/>
                </a:solidFill>
              </a:rPr>
              <a:t>Impaired Physical Mobility</a:t>
            </a:r>
            <a:endParaRPr lang="en-US" dirty="0">
              <a:solidFill>
                <a:schemeClr val="accent4"/>
              </a:solidFill>
            </a:endParaRPr>
          </a:p>
        </p:txBody>
      </p:sp>
      <p:sp>
        <p:nvSpPr>
          <p:cNvPr id="3" name="Content Placeholder 2"/>
          <p:cNvSpPr>
            <a:spLocks noGrp="1"/>
          </p:cNvSpPr>
          <p:nvPr>
            <p:ph idx="1"/>
          </p:nvPr>
        </p:nvSpPr>
        <p:spPr>
          <a:xfrm>
            <a:off x="381000" y="1905000"/>
            <a:ext cx="8229600" cy="4465320"/>
          </a:xfrm>
        </p:spPr>
        <p:txBody>
          <a:bodyPr/>
          <a:lstStyle/>
          <a:p>
            <a:r>
              <a:rPr lang="en-US" dirty="0" smtClean="0"/>
              <a:t>Encourage ROM exercise</a:t>
            </a:r>
          </a:p>
          <a:p>
            <a:pPr marL="0" indent="0">
              <a:buNone/>
            </a:pPr>
            <a:endParaRPr lang="en-US" dirty="0" smtClean="0"/>
          </a:p>
          <a:p>
            <a:r>
              <a:rPr lang="en-US" dirty="0" smtClean="0"/>
              <a:t>Encourage frequent position changes</a:t>
            </a:r>
          </a:p>
          <a:p>
            <a:pPr marL="0" indent="0">
              <a:buNone/>
            </a:pPr>
            <a:endParaRPr lang="en-US" dirty="0" smtClean="0"/>
          </a:p>
          <a:p>
            <a:r>
              <a:rPr lang="en-US" dirty="0" smtClean="0"/>
              <a:t>Encourage increased fluid and dietary fiber intake</a:t>
            </a:r>
          </a:p>
          <a:p>
            <a:pPr marL="0" indent="0">
              <a:buNone/>
            </a:pPr>
            <a:endParaRPr lang="en-US" dirty="0" smtClean="0"/>
          </a:p>
          <a:p>
            <a:r>
              <a:rPr lang="en-US" dirty="0" smtClean="0"/>
              <a:t>Provide </a:t>
            </a:r>
            <a:r>
              <a:rPr lang="en-US" dirty="0" err="1" smtClean="0"/>
              <a:t>diversional</a:t>
            </a:r>
            <a:r>
              <a:rPr lang="en-US" dirty="0" smtClean="0"/>
              <a:t> activities</a:t>
            </a:r>
            <a:endParaRPr lang="en-US" dirty="0"/>
          </a:p>
        </p:txBody>
      </p:sp>
    </p:spTree>
    <p:extLst>
      <p:ext uri="{BB962C8B-B14F-4D97-AF65-F5344CB8AC3E}">
        <p14:creationId xmlns:p14="http://schemas.microsoft.com/office/powerpoint/2010/main" val="3391231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accent1">
                    <a:lumMod val="75000"/>
                  </a:schemeClr>
                </a:solidFill>
              </a:rPr>
              <a:t>Leg Ulcers</a:t>
            </a:r>
            <a:endParaRPr lang="en-US" b="1" dirty="0">
              <a:solidFill>
                <a:schemeClr val="accent1">
                  <a:lumMod val="75000"/>
                </a:schemeClr>
              </a:solidFill>
            </a:endParaRPr>
          </a:p>
        </p:txBody>
      </p:sp>
      <p:sp>
        <p:nvSpPr>
          <p:cNvPr id="3" name="Content Placeholder 2"/>
          <p:cNvSpPr>
            <a:spLocks noGrp="1"/>
          </p:cNvSpPr>
          <p:nvPr>
            <p:ph idx="1"/>
          </p:nvPr>
        </p:nvSpPr>
        <p:spPr>
          <a:xfrm>
            <a:off x="457200" y="1676400"/>
            <a:ext cx="8229600" cy="4648200"/>
          </a:xfrm>
        </p:spPr>
        <p:txBody>
          <a:bodyPr/>
          <a:lstStyle/>
          <a:p>
            <a:r>
              <a:rPr lang="en-US" dirty="0" smtClean="0"/>
              <a:t>Excavation of the skin surface that occurs  when inflamed necrotic tissue sloughs off.</a:t>
            </a:r>
          </a:p>
          <a:p>
            <a:r>
              <a:rPr lang="en-US" dirty="0" smtClean="0"/>
              <a:t>75% of leg ulcers </a:t>
            </a:r>
            <a:r>
              <a:rPr lang="en-US" dirty="0" smtClean="0">
                <a:sym typeface="Wingdings" pitchFamily="2" charset="2"/>
              </a:rPr>
              <a:t> chronic venous insufficiency</a:t>
            </a:r>
          </a:p>
          <a:p>
            <a:r>
              <a:rPr lang="en-US" dirty="0" smtClean="0">
                <a:sym typeface="Wingdings" pitchFamily="2" charset="2"/>
              </a:rPr>
              <a:t>20% of leg ulcers  arterial insufficiency</a:t>
            </a:r>
          </a:p>
          <a:p>
            <a:r>
              <a:rPr lang="en-US" dirty="0" smtClean="0">
                <a:sym typeface="Wingdings" pitchFamily="2" charset="2"/>
              </a:rPr>
              <a:t>Cellular metabolism cannot maintain energy  balance  cell death (necrosis)</a:t>
            </a:r>
            <a:endParaRPr lang="en-US" dirty="0"/>
          </a:p>
        </p:txBody>
      </p:sp>
    </p:spTree>
    <p:extLst>
      <p:ext uri="{BB962C8B-B14F-4D97-AF65-F5344CB8AC3E}">
        <p14:creationId xmlns:p14="http://schemas.microsoft.com/office/powerpoint/2010/main" val="750269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162800" cy="762000"/>
          </a:xfrm>
        </p:spPr>
        <p:txBody>
          <a:bodyPr>
            <a:normAutofit fontScale="90000"/>
          </a:bodyPr>
          <a:lstStyle/>
          <a:p>
            <a:r>
              <a:rPr lang="en-US" b="1" dirty="0" smtClean="0">
                <a:solidFill>
                  <a:schemeClr val="accent1">
                    <a:lumMod val="75000"/>
                  </a:schemeClr>
                </a:solidFill>
              </a:rPr>
              <a:t>Arterial Ulcers</a:t>
            </a:r>
            <a:endParaRPr lang="en-US" b="1" dirty="0">
              <a:solidFill>
                <a:schemeClr val="accent1">
                  <a:lumMod val="75000"/>
                </a:schemeClr>
              </a:solidFill>
            </a:endParaRPr>
          </a:p>
        </p:txBody>
      </p:sp>
      <p:sp>
        <p:nvSpPr>
          <p:cNvPr id="3" name="Content Placeholder 2"/>
          <p:cNvSpPr>
            <a:spLocks noGrp="1"/>
          </p:cNvSpPr>
          <p:nvPr>
            <p:ph idx="1"/>
          </p:nvPr>
        </p:nvSpPr>
        <p:spPr>
          <a:xfrm>
            <a:off x="609600" y="1905000"/>
            <a:ext cx="8153400" cy="4572000"/>
          </a:xfrm>
        </p:spPr>
        <p:txBody>
          <a:bodyPr>
            <a:normAutofit/>
          </a:bodyPr>
          <a:lstStyle/>
          <a:p>
            <a:r>
              <a:rPr lang="en-US" dirty="0" smtClean="0"/>
              <a:t>Arterial thrombosis /arterial embolism = tissue ischemia </a:t>
            </a:r>
          </a:p>
          <a:p>
            <a:r>
              <a:rPr lang="en-US" dirty="0" smtClean="0"/>
              <a:t>Ischemic tissue </a:t>
            </a:r>
            <a:r>
              <a:rPr lang="en-US" dirty="0" smtClean="0">
                <a:sym typeface="Wingdings" pitchFamily="2" charset="2"/>
              </a:rPr>
              <a:t> painful, pale, cool, cold</a:t>
            </a:r>
            <a:r>
              <a:rPr lang="en-US" dirty="0" smtClean="0"/>
              <a:t> </a:t>
            </a:r>
          </a:p>
          <a:p>
            <a:r>
              <a:rPr lang="en-US" dirty="0" smtClean="0"/>
              <a:t>Distal pulses may be absent </a:t>
            </a:r>
          </a:p>
          <a:p>
            <a:r>
              <a:rPr lang="en-US" dirty="0" smtClean="0"/>
              <a:t>Absence of hair on the toes or the legs </a:t>
            </a:r>
          </a:p>
          <a:p>
            <a:r>
              <a:rPr lang="en-US" dirty="0" smtClean="0"/>
              <a:t>Claudication present </a:t>
            </a:r>
          </a:p>
          <a:p>
            <a:r>
              <a:rPr lang="en-US" dirty="0" smtClean="0"/>
              <a:t>Ulcers are most </a:t>
            </a:r>
            <a:r>
              <a:rPr lang="en-US" dirty="0" smtClean="0"/>
              <a:t>likely </a:t>
            </a:r>
            <a:r>
              <a:rPr lang="en-US" dirty="0" smtClean="0">
                <a:sym typeface="Wingdings" pitchFamily="2" charset="2"/>
              </a:rPr>
              <a:t></a:t>
            </a:r>
            <a:r>
              <a:rPr lang="en-US" dirty="0" smtClean="0"/>
              <a:t> </a:t>
            </a:r>
            <a:r>
              <a:rPr lang="en-US" dirty="0" smtClean="0"/>
              <a:t>perfectly round, smooth edges, minimal drainage, no odor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b="1" dirty="0" smtClean="0">
                <a:solidFill>
                  <a:schemeClr val="accent1">
                    <a:lumMod val="75000"/>
                  </a:schemeClr>
                </a:solidFill>
              </a:rPr>
              <a:t>Arterial  Ulcers</a:t>
            </a:r>
            <a:endParaRPr lang="en-US" b="1" dirty="0">
              <a:solidFill>
                <a:schemeClr val="accent1">
                  <a:lumMod val="75000"/>
                </a:schemeClr>
              </a:solidFill>
            </a:endParaRPr>
          </a:p>
        </p:txBody>
      </p:sp>
      <p:sp>
        <p:nvSpPr>
          <p:cNvPr id="3" name="Footer Placeholder 2"/>
          <p:cNvSpPr>
            <a:spLocks noGrp="1"/>
          </p:cNvSpPr>
          <p:nvPr>
            <p:ph type="ftr" sz="quarter" idx="11"/>
          </p:nvPr>
        </p:nvSpPr>
        <p:spPr/>
        <p:txBody>
          <a:bodyPr/>
          <a:lstStyle/>
          <a:p>
            <a:r>
              <a:rPr lang="en-US" dirty="0" smtClean="0"/>
              <a:t>A</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934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379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b="1" dirty="0" smtClean="0">
                <a:solidFill>
                  <a:schemeClr val="accent2"/>
                </a:solidFill>
              </a:rPr>
              <a:t>Peripheral Vascular Disease</a:t>
            </a:r>
            <a:endParaRPr lang="en-US" b="1" dirty="0">
              <a:solidFill>
                <a:schemeClr val="accent2"/>
              </a:solidFill>
            </a:endParaRPr>
          </a:p>
        </p:txBody>
      </p:sp>
      <p:sp>
        <p:nvSpPr>
          <p:cNvPr id="3" name="Content Placeholder 2"/>
          <p:cNvSpPr>
            <a:spLocks noGrp="1"/>
          </p:cNvSpPr>
          <p:nvPr>
            <p:ph idx="1"/>
          </p:nvPr>
        </p:nvSpPr>
        <p:spPr>
          <a:xfrm>
            <a:off x="457200" y="1905000"/>
            <a:ext cx="8229600" cy="4419600"/>
          </a:xfrm>
        </p:spPr>
        <p:txBody>
          <a:bodyPr/>
          <a:lstStyle/>
          <a:p>
            <a:r>
              <a:rPr lang="en-US" dirty="0" smtClean="0">
                <a:latin typeface="+mj-lt"/>
              </a:rPr>
              <a:t>Involves thickening of artery walls </a:t>
            </a:r>
            <a:r>
              <a:rPr lang="en-US" dirty="0" smtClean="0">
                <a:latin typeface="+mj-lt"/>
                <a:sym typeface="Wingdings" pitchFamily="2" charset="2"/>
              </a:rPr>
              <a:t> interferes with arterial blood flow  to the lower extremities</a:t>
            </a:r>
          </a:p>
          <a:p>
            <a:r>
              <a:rPr lang="en-US" dirty="0" smtClean="0">
                <a:latin typeface="+mj-lt"/>
                <a:sym typeface="Wingdings" pitchFamily="2" charset="2"/>
              </a:rPr>
              <a:t>Affects people in their 6</a:t>
            </a:r>
            <a:r>
              <a:rPr lang="en-US" baseline="30000" dirty="0" smtClean="0">
                <a:latin typeface="+mj-lt"/>
                <a:sym typeface="Wingdings" pitchFamily="2" charset="2"/>
              </a:rPr>
              <a:t>th</a:t>
            </a:r>
            <a:r>
              <a:rPr lang="en-US" dirty="0" smtClean="0">
                <a:latin typeface="+mj-lt"/>
                <a:sym typeface="Wingdings" pitchFamily="2" charset="2"/>
              </a:rPr>
              <a:t> -8</a:t>
            </a:r>
            <a:r>
              <a:rPr lang="en-US" baseline="30000" dirty="0" smtClean="0">
                <a:latin typeface="+mj-lt"/>
                <a:sym typeface="Wingdings" pitchFamily="2" charset="2"/>
              </a:rPr>
              <a:t>th</a:t>
            </a:r>
            <a:r>
              <a:rPr lang="en-US" dirty="0" smtClean="0">
                <a:latin typeface="+mj-lt"/>
                <a:sym typeface="Wingdings" pitchFamily="2" charset="2"/>
              </a:rPr>
              <a:t> decades of life.</a:t>
            </a:r>
          </a:p>
          <a:p>
            <a:r>
              <a:rPr lang="en-US" dirty="0" smtClean="0">
                <a:latin typeface="+mj-lt"/>
              </a:rPr>
              <a:t>Risk factors – CHD, Diabetes Mellitus, hypertension, cigarette smoking, elevated C-reactive protein</a:t>
            </a:r>
          </a:p>
          <a:p>
            <a:r>
              <a:rPr lang="en-US" dirty="0" smtClean="0">
                <a:latin typeface="+mj-lt"/>
              </a:rPr>
              <a:t>Regular </a:t>
            </a:r>
            <a:r>
              <a:rPr lang="en-US" dirty="0">
                <a:latin typeface="+mj-lt"/>
              </a:rPr>
              <a:t>daily </a:t>
            </a:r>
            <a:r>
              <a:rPr lang="en-US" dirty="0" smtClean="0">
                <a:latin typeface="+mj-lt"/>
              </a:rPr>
              <a:t>exercise </a:t>
            </a:r>
            <a:r>
              <a:rPr lang="en-US" dirty="0" smtClean="0">
                <a:latin typeface="+mj-lt"/>
                <a:sym typeface="Wingdings" pitchFamily="2" charset="2"/>
              </a:rPr>
              <a:t> is a primary intervention for all types of </a:t>
            </a:r>
            <a:r>
              <a:rPr lang="en-US" dirty="0" smtClean="0">
                <a:latin typeface="+mj-lt"/>
                <a:sym typeface="Wingdings" pitchFamily="2" charset="2"/>
              </a:rPr>
              <a:t>PAD</a:t>
            </a:r>
            <a:endParaRPr lang="en-US" dirty="0">
              <a:latin typeface="+mj-lt"/>
            </a:endParaRPr>
          </a:p>
        </p:txBody>
      </p:sp>
    </p:spTree>
    <p:extLst>
      <p:ext uri="{BB962C8B-B14F-4D97-AF65-F5344CB8AC3E}">
        <p14:creationId xmlns:p14="http://schemas.microsoft.com/office/powerpoint/2010/main" val="1675514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accent1">
                    <a:lumMod val="75000"/>
                  </a:schemeClr>
                </a:solidFill>
              </a:rPr>
              <a:t>Venous Ulcers</a:t>
            </a:r>
            <a:endParaRPr lang="en-US" b="1" dirty="0">
              <a:solidFill>
                <a:schemeClr val="accent1">
                  <a:lumMod val="75000"/>
                </a:schemeClr>
              </a:solidFill>
            </a:endParaRPr>
          </a:p>
        </p:txBody>
      </p:sp>
      <p:sp>
        <p:nvSpPr>
          <p:cNvPr id="3" name="Content Placeholder 2"/>
          <p:cNvSpPr>
            <a:spLocks noGrp="1"/>
          </p:cNvSpPr>
          <p:nvPr>
            <p:ph idx="1"/>
          </p:nvPr>
        </p:nvSpPr>
        <p:spPr>
          <a:xfrm>
            <a:off x="457200" y="1752600"/>
            <a:ext cx="8229600" cy="4572000"/>
          </a:xfrm>
        </p:spPr>
        <p:txBody>
          <a:bodyPr/>
          <a:lstStyle/>
          <a:p>
            <a:r>
              <a:rPr lang="en-US" dirty="0" smtClean="0"/>
              <a:t>Over medial or anterior ankle</a:t>
            </a:r>
          </a:p>
          <a:p>
            <a:r>
              <a:rPr lang="en-US" dirty="0" smtClean="0"/>
              <a:t>Lower leg edema/may be cyanotic</a:t>
            </a:r>
          </a:p>
          <a:p>
            <a:r>
              <a:rPr lang="en-US" dirty="0" smtClean="0"/>
              <a:t>Aching, cramping pain</a:t>
            </a:r>
          </a:p>
          <a:p>
            <a:r>
              <a:rPr lang="en-US" dirty="0" smtClean="0"/>
              <a:t>Pulses present, may be difficult to palpate</a:t>
            </a:r>
          </a:p>
          <a:p>
            <a:r>
              <a:rPr lang="en-US" dirty="0" smtClean="0"/>
              <a:t>Brownish pigmentation to the skin</a:t>
            </a:r>
          </a:p>
          <a:p>
            <a:r>
              <a:rPr lang="en-US" dirty="0" smtClean="0"/>
              <a:t>Skin changes – stasis dermatitis</a:t>
            </a:r>
          </a:p>
          <a:p>
            <a:r>
              <a:rPr lang="en-US" dirty="0" smtClean="0"/>
              <a:t>Shape – irregular border</a:t>
            </a:r>
          </a:p>
          <a:p>
            <a:endParaRPr lang="en-US" dirty="0" smtClean="0"/>
          </a:p>
          <a:p>
            <a:pPr marL="0" indent="0">
              <a:buNone/>
            </a:pPr>
            <a:endParaRPr lang="en-US" dirty="0"/>
          </a:p>
        </p:txBody>
      </p:sp>
    </p:spTree>
    <p:extLst>
      <p:ext uri="{BB962C8B-B14F-4D97-AF65-F5344CB8AC3E}">
        <p14:creationId xmlns:p14="http://schemas.microsoft.com/office/powerpoint/2010/main" val="2080029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029"/>
            <a:ext cx="8305800" cy="1143000"/>
          </a:xfrm>
        </p:spPr>
        <p:txBody>
          <a:bodyPr/>
          <a:lstStyle/>
          <a:p>
            <a:pPr algn="ctr"/>
            <a:r>
              <a:rPr lang="en-US" b="1" dirty="0" smtClean="0">
                <a:solidFill>
                  <a:schemeClr val="accent1">
                    <a:lumMod val="75000"/>
                  </a:schemeClr>
                </a:solidFill>
              </a:rPr>
              <a:t>Venous ulcers</a:t>
            </a:r>
            <a:endParaRPr lang="en-US" b="1" dirty="0">
              <a:solidFill>
                <a:schemeClr val="accent1">
                  <a:lumMod val="75000"/>
                </a:schemeClr>
              </a:solidFill>
            </a:endParaRPr>
          </a:p>
        </p:txBody>
      </p:sp>
      <p:sp>
        <p:nvSpPr>
          <p:cNvPr id="3" name="Footer Placeholder 2"/>
          <p:cNvSpPr>
            <a:spLocks noGrp="1"/>
          </p:cNvSpPr>
          <p:nvPr>
            <p:ph type="ftr" sz="quarter" idx="11"/>
          </p:nvPr>
        </p:nvSpPr>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219200"/>
            <a:ext cx="28575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150" y="1447800"/>
            <a:ext cx="31178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733800"/>
            <a:ext cx="32004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582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solidFill>
                  <a:schemeClr val="accent1">
                    <a:lumMod val="75000"/>
                  </a:schemeClr>
                </a:solidFill>
              </a:rPr>
              <a:t>Interdisciplinary Care</a:t>
            </a:r>
            <a:endParaRPr lang="en-US" b="1" dirty="0">
              <a:solidFill>
                <a:schemeClr val="accent1">
                  <a:lumMod val="75000"/>
                </a:schemeClr>
              </a:solidFill>
            </a:endParaRPr>
          </a:p>
        </p:txBody>
      </p:sp>
      <p:sp>
        <p:nvSpPr>
          <p:cNvPr id="3" name="Content Placeholder 2"/>
          <p:cNvSpPr>
            <a:spLocks noGrp="1"/>
          </p:cNvSpPr>
          <p:nvPr>
            <p:ph idx="1"/>
          </p:nvPr>
        </p:nvSpPr>
        <p:spPr>
          <a:xfrm>
            <a:off x="457200" y="2286000"/>
            <a:ext cx="8229600" cy="4038600"/>
          </a:xfrm>
        </p:spPr>
        <p:txBody>
          <a:bodyPr/>
          <a:lstStyle/>
          <a:p>
            <a:r>
              <a:rPr lang="en-US" dirty="0" smtClean="0"/>
              <a:t>Reduce edema</a:t>
            </a:r>
          </a:p>
          <a:p>
            <a:pPr marL="0" indent="0">
              <a:buNone/>
            </a:pPr>
            <a:endParaRPr lang="en-US" dirty="0" smtClean="0"/>
          </a:p>
          <a:p>
            <a:r>
              <a:rPr lang="en-US" dirty="0" smtClean="0"/>
              <a:t>Treat ulcerations</a:t>
            </a:r>
          </a:p>
        </p:txBody>
      </p:sp>
    </p:spTree>
    <p:extLst>
      <p:ext uri="{BB962C8B-B14F-4D97-AF65-F5344CB8AC3E}">
        <p14:creationId xmlns:p14="http://schemas.microsoft.com/office/powerpoint/2010/main" val="3609442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lstStyle/>
          <a:p>
            <a:r>
              <a:rPr lang="en-US" b="1" dirty="0" smtClean="0">
                <a:solidFill>
                  <a:schemeClr val="accent4"/>
                </a:solidFill>
              </a:rPr>
              <a:t>Nursing Assessment</a:t>
            </a:r>
            <a:endParaRPr lang="en-US" b="1" dirty="0">
              <a:solidFill>
                <a:schemeClr val="accent4"/>
              </a:solidFill>
            </a:endParaRPr>
          </a:p>
        </p:txBody>
      </p:sp>
      <p:sp>
        <p:nvSpPr>
          <p:cNvPr id="3" name="Content Placeholder 2"/>
          <p:cNvSpPr>
            <a:spLocks noGrp="1"/>
          </p:cNvSpPr>
          <p:nvPr>
            <p:ph idx="1"/>
          </p:nvPr>
        </p:nvSpPr>
        <p:spPr/>
        <p:txBody>
          <a:bodyPr/>
          <a:lstStyle/>
          <a:p>
            <a:r>
              <a:rPr lang="en-US" dirty="0" smtClean="0">
                <a:solidFill>
                  <a:schemeClr val="accent4"/>
                </a:solidFill>
              </a:rPr>
              <a:t>Extent and type of pain</a:t>
            </a:r>
            <a:endParaRPr lang="en-US" dirty="0">
              <a:solidFill>
                <a:schemeClr val="accent4"/>
              </a:solidFill>
            </a:endParaRPr>
          </a:p>
          <a:p>
            <a:r>
              <a:rPr lang="en-US" dirty="0" smtClean="0">
                <a:solidFill>
                  <a:schemeClr val="accent4"/>
                </a:solidFill>
              </a:rPr>
              <a:t>Peripheral pulses</a:t>
            </a:r>
            <a:endParaRPr lang="en-US" dirty="0">
              <a:solidFill>
                <a:schemeClr val="accent4"/>
              </a:solidFill>
            </a:endParaRPr>
          </a:p>
          <a:p>
            <a:r>
              <a:rPr lang="en-US" dirty="0" smtClean="0">
                <a:solidFill>
                  <a:schemeClr val="accent4"/>
                </a:solidFill>
              </a:rPr>
              <a:t>Mobility</a:t>
            </a:r>
          </a:p>
          <a:p>
            <a:r>
              <a:rPr lang="en-US" dirty="0" smtClean="0">
                <a:solidFill>
                  <a:schemeClr val="accent4"/>
                </a:solidFill>
              </a:rPr>
              <a:t>Assess </a:t>
            </a:r>
            <a:r>
              <a:rPr lang="en-US" dirty="0">
                <a:solidFill>
                  <a:schemeClr val="accent4"/>
                </a:solidFill>
              </a:rPr>
              <a:t>for presence of </a:t>
            </a:r>
            <a:r>
              <a:rPr lang="en-US" dirty="0" smtClean="0">
                <a:solidFill>
                  <a:schemeClr val="accent4"/>
                </a:solidFill>
              </a:rPr>
              <a:t>infection</a:t>
            </a:r>
          </a:p>
          <a:p>
            <a:r>
              <a:rPr lang="en-US" dirty="0" smtClean="0">
                <a:solidFill>
                  <a:schemeClr val="accent4"/>
                </a:solidFill>
              </a:rPr>
              <a:t>Assess </a:t>
            </a:r>
            <a:r>
              <a:rPr lang="en-US" dirty="0">
                <a:solidFill>
                  <a:schemeClr val="accent4"/>
                </a:solidFill>
              </a:rPr>
              <a:t>nutrition</a:t>
            </a:r>
          </a:p>
          <a:p>
            <a:endParaRPr lang="en-US" dirty="0"/>
          </a:p>
        </p:txBody>
      </p:sp>
    </p:spTree>
    <p:extLst>
      <p:ext uri="{BB962C8B-B14F-4D97-AF65-F5344CB8AC3E}">
        <p14:creationId xmlns:p14="http://schemas.microsoft.com/office/powerpoint/2010/main" val="1687865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solidFill>
                  <a:schemeClr val="accent1">
                    <a:lumMod val="75000"/>
                  </a:schemeClr>
                </a:solidFill>
              </a:rPr>
              <a:t>Mobility</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a:solidFill>
                  <a:schemeClr val="accent4"/>
                </a:solidFill>
              </a:rPr>
              <a:t>With leg ulcers, activity is usually initially restricted to promote healing</a:t>
            </a:r>
          </a:p>
          <a:p>
            <a:r>
              <a:rPr lang="en-US" dirty="0">
                <a:solidFill>
                  <a:schemeClr val="accent4"/>
                </a:solidFill>
              </a:rPr>
              <a:t>Gradual progression of activity</a:t>
            </a:r>
          </a:p>
          <a:p>
            <a:r>
              <a:rPr lang="en-US" dirty="0">
                <a:solidFill>
                  <a:schemeClr val="accent4"/>
                </a:solidFill>
              </a:rPr>
              <a:t>Activity to promote blood flow; encourage patient to move about in bed and exercise upper extremities</a:t>
            </a:r>
          </a:p>
          <a:p>
            <a:r>
              <a:rPr lang="en-US" dirty="0" err="1">
                <a:solidFill>
                  <a:schemeClr val="accent4"/>
                </a:solidFill>
              </a:rPr>
              <a:t>Diversional</a:t>
            </a:r>
            <a:r>
              <a:rPr lang="en-US" dirty="0">
                <a:solidFill>
                  <a:schemeClr val="accent4"/>
                </a:solidFill>
              </a:rPr>
              <a:t> activities</a:t>
            </a:r>
          </a:p>
          <a:p>
            <a:r>
              <a:rPr lang="en-US" dirty="0">
                <a:solidFill>
                  <a:schemeClr val="accent4"/>
                </a:solidFill>
              </a:rPr>
              <a:t>Pain medication prior to activities </a:t>
            </a:r>
          </a:p>
          <a:p>
            <a:endParaRPr lang="en-US" dirty="0"/>
          </a:p>
        </p:txBody>
      </p:sp>
    </p:spTree>
    <p:extLst>
      <p:ext uri="{BB962C8B-B14F-4D97-AF65-F5344CB8AC3E}">
        <p14:creationId xmlns:p14="http://schemas.microsoft.com/office/powerpoint/2010/main" val="710733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lstStyle/>
          <a:p>
            <a:r>
              <a:rPr lang="en-US" b="1" dirty="0" smtClean="0">
                <a:solidFill>
                  <a:schemeClr val="accent1">
                    <a:lumMod val="75000"/>
                  </a:schemeClr>
                </a:solidFill>
              </a:rPr>
              <a:t>Other intervention</a:t>
            </a:r>
            <a:endParaRPr lang="en-US" b="1" dirty="0">
              <a:solidFill>
                <a:schemeClr val="accent1">
                  <a:lumMod val="75000"/>
                </a:schemeClr>
              </a:solidFill>
            </a:endParaRPr>
          </a:p>
        </p:txBody>
      </p:sp>
      <p:sp>
        <p:nvSpPr>
          <p:cNvPr id="3" name="Content Placeholder 2"/>
          <p:cNvSpPr>
            <a:spLocks noGrp="1"/>
          </p:cNvSpPr>
          <p:nvPr>
            <p:ph idx="1"/>
          </p:nvPr>
        </p:nvSpPr>
        <p:spPr>
          <a:xfrm>
            <a:off x="457200" y="1295400"/>
            <a:ext cx="8229600" cy="5029200"/>
          </a:xfrm>
        </p:spPr>
        <p:txBody>
          <a:bodyPr>
            <a:normAutofit/>
          </a:bodyPr>
          <a:lstStyle/>
          <a:p>
            <a:pPr marL="0" indent="0">
              <a:buNone/>
            </a:pPr>
            <a:r>
              <a:rPr lang="en-US" b="1" i="1" dirty="0">
                <a:solidFill>
                  <a:schemeClr val="accent4"/>
                </a:solidFill>
              </a:rPr>
              <a:t>Skin integrity</a:t>
            </a:r>
          </a:p>
          <a:p>
            <a:r>
              <a:rPr lang="en-US" dirty="0">
                <a:solidFill>
                  <a:schemeClr val="accent4"/>
                </a:solidFill>
              </a:rPr>
              <a:t>Skin care/hygiene and wound care</a:t>
            </a:r>
          </a:p>
          <a:p>
            <a:r>
              <a:rPr lang="en-US" dirty="0">
                <a:solidFill>
                  <a:schemeClr val="accent4"/>
                </a:solidFill>
              </a:rPr>
              <a:t>Positioning of legs to promote circulation</a:t>
            </a:r>
          </a:p>
          <a:p>
            <a:r>
              <a:rPr lang="en-US" dirty="0">
                <a:solidFill>
                  <a:schemeClr val="accent4"/>
                </a:solidFill>
              </a:rPr>
              <a:t>Avoidance of trauma</a:t>
            </a:r>
          </a:p>
          <a:p>
            <a:pPr marL="0" indent="0">
              <a:buNone/>
            </a:pPr>
            <a:r>
              <a:rPr lang="en-US" b="1" i="1" dirty="0">
                <a:solidFill>
                  <a:schemeClr val="accent4"/>
                </a:solidFill>
              </a:rPr>
              <a:t>Nutrition</a:t>
            </a:r>
          </a:p>
          <a:p>
            <a:r>
              <a:rPr lang="en-US" dirty="0">
                <a:solidFill>
                  <a:schemeClr val="accent4"/>
                </a:solidFill>
              </a:rPr>
              <a:t>Measures to ensure adequate nutrition</a:t>
            </a:r>
          </a:p>
          <a:p>
            <a:r>
              <a:rPr lang="en-US" dirty="0">
                <a:solidFill>
                  <a:schemeClr val="accent4"/>
                </a:solidFill>
              </a:rPr>
              <a:t>Adequate protein, vitamin C and A, iron, and zinc are especially important for wound healing</a:t>
            </a:r>
          </a:p>
          <a:p>
            <a:r>
              <a:rPr lang="en-US" dirty="0">
                <a:solidFill>
                  <a:schemeClr val="accent4"/>
                </a:solidFill>
              </a:rPr>
              <a:t>Include cultural considerations and patient teaching in the dietary plan</a:t>
            </a:r>
          </a:p>
        </p:txBody>
      </p:sp>
    </p:spTree>
    <p:extLst>
      <p:ext uri="{BB962C8B-B14F-4D97-AF65-F5344CB8AC3E}">
        <p14:creationId xmlns:p14="http://schemas.microsoft.com/office/powerpoint/2010/main" val="264258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7162800" cy="762000"/>
          </a:xfrm>
        </p:spPr>
        <p:txBody>
          <a:bodyPr>
            <a:normAutofit fontScale="90000"/>
          </a:bodyPr>
          <a:lstStyle/>
          <a:p>
            <a:pPr>
              <a:defRPr/>
            </a:pPr>
            <a:r>
              <a:rPr lang="en-US" b="1" dirty="0" err="1" smtClean="0">
                <a:solidFill>
                  <a:schemeClr val="accent4"/>
                </a:solidFill>
              </a:rPr>
              <a:t>Raynaud’s</a:t>
            </a:r>
            <a:r>
              <a:rPr lang="en-US" b="1" dirty="0" smtClean="0">
                <a:solidFill>
                  <a:schemeClr val="accent4"/>
                </a:solidFill>
              </a:rPr>
              <a:t> Disease</a:t>
            </a:r>
            <a:endParaRPr lang="en-US" b="1" dirty="0">
              <a:solidFill>
                <a:schemeClr val="accent4"/>
              </a:solidFill>
            </a:endParaRPr>
          </a:p>
        </p:txBody>
      </p:sp>
      <p:sp>
        <p:nvSpPr>
          <p:cNvPr id="53250" name="Content Placeholder 1"/>
          <p:cNvSpPr>
            <a:spLocks noGrp="1"/>
          </p:cNvSpPr>
          <p:nvPr>
            <p:ph idx="1"/>
          </p:nvPr>
        </p:nvSpPr>
        <p:spPr>
          <a:xfrm>
            <a:off x="457200" y="1524000"/>
            <a:ext cx="8229600" cy="4483100"/>
          </a:xfrm>
        </p:spPr>
        <p:txBody>
          <a:bodyPr>
            <a:normAutofit/>
          </a:bodyPr>
          <a:lstStyle/>
          <a:p>
            <a:r>
              <a:rPr lang="en-US" sz="2400" dirty="0" smtClean="0"/>
              <a:t>Intense vasospasm in the small arteries of the fingers</a:t>
            </a:r>
          </a:p>
          <a:p>
            <a:r>
              <a:rPr lang="en-US" sz="2400" dirty="0" smtClean="0"/>
              <a:t>Pallor, coldness, numbness, cyanosis and pain</a:t>
            </a:r>
          </a:p>
          <a:p>
            <a:r>
              <a:rPr lang="en-US" sz="2400" dirty="0" smtClean="0"/>
              <a:t>Occurs in young women</a:t>
            </a:r>
          </a:p>
          <a:p>
            <a:r>
              <a:rPr lang="en-US" sz="2400" dirty="0" smtClean="0"/>
              <a:t>Aggravated by cold and stress</a:t>
            </a:r>
          </a:p>
          <a:p>
            <a:r>
              <a:rPr lang="en-US" sz="2400" dirty="0" smtClean="0"/>
              <a:t>Blue-white-red changes</a:t>
            </a:r>
          </a:p>
          <a:p>
            <a:pPr marL="0" indent="0">
              <a:buNone/>
            </a:pPr>
            <a:r>
              <a:rPr lang="en-US" sz="2400" b="1" dirty="0" smtClean="0"/>
              <a:t>Treatment</a:t>
            </a:r>
          </a:p>
          <a:p>
            <a:r>
              <a:rPr lang="en-US" sz="2400" dirty="0" smtClean="0"/>
              <a:t>Vasodilators/Calcium Channel Blockers</a:t>
            </a:r>
          </a:p>
          <a:p>
            <a:r>
              <a:rPr lang="en-US" sz="2400" dirty="0" err="1" smtClean="0"/>
              <a:t>Sympathectomy</a:t>
            </a:r>
            <a:endParaRPr lang="en-US" sz="2400" dirty="0" smtClean="0"/>
          </a:p>
          <a:p>
            <a:r>
              <a:rPr lang="en-US" sz="2400" dirty="0" smtClean="0"/>
              <a:t>Interventions</a:t>
            </a:r>
          </a:p>
          <a:p>
            <a:pPr marL="0" indent="0">
              <a:buNone/>
            </a:pPr>
            <a:endParaRPr lang="en-US" sz="2400" dirty="0" smtClean="0"/>
          </a:p>
          <a:p>
            <a:endParaRPr lang="en-US" sz="2400" dirty="0" smtClean="0"/>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7543800" cy="5486400"/>
          </a:xfrm>
          <a:prstGeom prst="rect">
            <a:avLst/>
          </a:prstGeom>
        </p:spPr>
      </p:pic>
    </p:spTree>
    <p:extLst>
      <p:ext uri="{BB962C8B-B14F-4D97-AF65-F5344CB8AC3E}">
        <p14:creationId xmlns:p14="http://schemas.microsoft.com/office/powerpoint/2010/main" val="2035801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descr="raynauds.gif"/>
          <p:cNvPicPr>
            <a:picLocks noChangeAspect="1"/>
          </p:cNvPicPr>
          <p:nvPr/>
        </p:nvPicPr>
        <p:blipFill>
          <a:blip r:embed="rId3" cstate="print"/>
          <a:srcRect/>
          <a:stretch>
            <a:fillRect/>
          </a:stretch>
        </p:blipFill>
        <p:spPr bwMode="auto">
          <a:xfrm>
            <a:off x="533400" y="381000"/>
            <a:ext cx="8316913" cy="546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1143000"/>
          </a:xfrm>
        </p:spPr>
        <p:txBody>
          <a:bodyPr/>
          <a:lstStyle/>
          <a:p>
            <a:pPr>
              <a:defRPr/>
            </a:pPr>
            <a:r>
              <a:rPr lang="en-US" b="1" dirty="0" err="1" smtClean="0">
                <a:solidFill>
                  <a:schemeClr val="accent4"/>
                </a:solidFill>
              </a:rPr>
              <a:t>Buerger’s</a:t>
            </a:r>
            <a:r>
              <a:rPr lang="en-US" b="1" dirty="0" smtClean="0">
                <a:solidFill>
                  <a:schemeClr val="accent4"/>
                </a:solidFill>
              </a:rPr>
              <a:t> Disease</a:t>
            </a:r>
            <a:endParaRPr lang="en-US" b="1" dirty="0">
              <a:solidFill>
                <a:schemeClr val="accent4"/>
              </a:solidFill>
            </a:endParaRPr>
          </a:p>
        </p:txBody>
      </p:sp>
      <p:sp>
        <p:nvSpPr>
          <p:cNvPr id="51202" name="Content Placeholder 1"/>
          <p:cNvSpPr>
            <a:spLocks noGrp="1"/>
          </p:cNvSpPr>
          <p:nvPr>
            <p:ph idx="1"/>
          </p:nvPr>
        </p:nvSpPr>
        <p:spPr>
          <a:xfrm>
            <a:off x="457200" y="1905000"/>
            <a:ext cx="8229600" cy="4419600"/>
          </a:xfrm>
        </p:spPr>
        <p:txBody>
          <a:bodyPr>
            <a:normAutofit/>
          </a:bodyPr>
          <a:lstStyle/>
          <a:p>
            <a:r>
              <a:rPr lang="en-US" sz="2400" dirty="0" smtClean="0">
                <a:latin typeface="+mj-lt"/>
              </a:rPr>
              <a:t>Occlusive vascular disease </a:t>
            </a:r>
            <a:r>
              <a:rPr lang="en-US" sz="2400" dirty="0" smtClean="0">
                <a:latin typeface="+mj-lt"/>
                <a:sym typeface="Wingdings" pitchFamily="2" charset="2"/>
              </a:rPr>
              <a:t></a:t>
            </a:r>
            <a:r>
              <a:rPr lang="en-US" sz="2400" dirty="0" smtClean="0">
                <a:latin typeface="+mj-lt"/>
              </a:rPr>
              <a:t> small and medium sized arteries become inflamed and spastic/veins </a:t>
            </a:r>
          </a:p>
          <a:p>
            <a:r>
              <a:rPr lang="en-US" sz="2400" dirty="0" smtClean="0">
                <a:latin typeface="+mj-lt"/>
              </a:rPr>
              <a:t>Often affects the leg/foot</a:t>
            </a:r>
          </a:p>
          <a:p>
            <a:r>
              <a:rPr lang="en-US" sz="2400" dirty="0" smtClean="0">
                <a:latin typeface="+mj-lt"/>
              </a:rPr>
              <a:t>Cigarette smoking – significant cause of disease</a:t>
            </a:r>
          </a:p>
          <a:p>
            <a:r>
              <a:rPr lang="en-US" sz="2400" dirty="0" smtClean="0">
                <a:latin typeface="+mj-lt"/>
              </a:rPr>
              <a:t>Disease is intermittent </a:t>
            </a:r>
            <a:r>
              <a:rPr lang="en-US" sz="2400" dirty="0" smtClean="0">
                <a:latin typeface="+mj-lt"/>
                <a:sym typeface="Wingdings" pitchFamily="2" charset="2"/>
              </a:rPr>
              <a:t> exacerbations/remissions</a:t>
            </a:r>
            <a:r>
              <a:rPr lang="en-US" sz="2400" dirty="0" smtClean="0">
                <a:latin typeface="+mj-lt"/>
              </a:rPr>
              <a:t>  </a:t>
            </a:r>
          </a:p>
          <a:p>
            <a:pPr marL="0" indent="0">
              <a:buNone/>
            </a:pPr>
            <a:r>
              <a:rPr lang="en-US" sz="2400" dirty="0" smtClean="0">
                <a:latin typeface="+mj-lt"/>
              </a:rPr>
              <a:t> </a:t>
            </a:r>
          </a:p>
          <a:p>
            <a:r>
              <a:rPr lang="en-US" sz="2400" dirty="0" smtClean="0">
                <a:latin typeface="+mj-lt"/>
              </a:rPr>
              <a:t>Pain  - affected extremities</a:t>
            </a:r>
          </a:p>
          <a:p>
            <a:r>
              <a:rPr lang="en-US" sz="2400" dirty="0" smtClean="0">
                <a:latin typeface="+mj-lt"/>
              </a:rPr>
              <a:t>Extremities/digits </a:t>
            </a:r>
            <a:r>
              <a:rPr lang="en-US" sz="2400" dirty="0" smtClean="0">
                <a:latin typeface="+mj-lt"/>
                <a:sym typeface="Wingdings" pitchFamily="2" charset="2"/>
              </a:rPr>
              <a:t> pale, cyanotic, cool/cold to touch</a:t>
            </a:r>
            <a:endParaRPr lang="en-US" sz="2400" dirty="0" smtClean="0">
              <a:latin typeface="+mj-lt"/>
            </a:endParaRPr>
          </a:p>
          <a:p>
            <a:endParaRPr lang="en-US" sz="2400" dirty="0">
              <a:latin typeface="+mj-lt"/>
            </a:endParaRPr>
          </a:p>
          <a:p>
            <a:pPr marL="0" indent="0">
              <a:buNone/>
            </a:pPr>
            <a:endParaRPr lang="en-US" sz="2400" dirty="0" smtClean="0">
              <a:latin typeface="+mj-lt"/>
            </a:endParaRP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762000"/>
          </a:xfrm>
        </p:spPr>
        <p:txBody>
          <a:bodyPr>
            <a:normAutofit fontScale="90000"/>
          </a:bodyPr>
          <a:lstStyle/>
          <a:p>
            <a:r>
              <a:rPr lang="en-US" b="1" dirty="0" smtClean="0">
                <a:solidFill>
                  <a:schemeClr val="accent4"/>
                </a:solidFill>
              </a:rPr>
              <a:t>Peripheral Vascular Disease</a:t>
            </a:r>
            <a:endParaRPr lang="en-US" b="1" dirty="0">
              <a:solidFill>
                <a:schemeClr val="accent4"/>
              </a:solidFill>
            </a:endParaRPr>
          </a:p>
        </p:txBody>
      </p:sp>
      <p:sp>
        <p:nvSpPr>
          <p:cNvPr id="3" name="Content Placeholder 2"/>
          <p:cNvSpPr>
            <a:spLocks noGrp="1"/>
          </p:cNvSpPr>
          <p:nvPr>
            <p:ph idx="1"/>
          </p:nvPr>
        </p:nvSpPr>
        <p:spPr>
          <a:xfrm>
            <a:off x="533400" y="1752600"/>
            <a:ext cx="7924800" cy="4495798"/>
          </a:xfrm>
        </p:spPr>
        <p:txBody>
          <a:bodyPr>
            <a:normAutofit/>
          </a:bodyPr>
          <a:lstStyle/>
          <a:p>
            <a:r>
              <a:rPr lang="en-US" b="1" dirty="0" smtClean="0"/>
              <a:t>Assessment</a:t>
            </a:r>
          </a:p>
          <a:p>
            <a:pPr marL="0" indent="0">
              <a:buNone/>
            </a:pPr>
            <a:r>
              <a:rPr lang="en-US" dirty="0" smtClean="0"/>
              <a:t>    intermittent claudication</a:t>
            </a:r>
          </a:p>
          <a:p>
            <a:pPr marL="0" indent="0">
              <a:buNone/>
            </a:pPr>
            <a:r>
              <a:rPr lang="en-US" dirty="0"/>
              <a:t> </a:t>
            </a:r>
            <a:r>
              <a:rPr lang="en-US" dirty="0" smtClean="0"/>
              <a:t>   rest pain</a:t>
            </a:r>
          </a:p>
          <a:p>
            <a:pPr marL="0" indent="0">
              <a:buNone/>
            </a:pPr>
            <a:r>
              <a:rPr lang="en-US" dirty="0" smtClean="0"/>
              <a:t>    inspection of the skin</a:t>
            </a:r>
          </a:p>
          <a:p>
            <a:pPr marL="0" indent="0">
              <a:buNone/>
            </a:pPr>
            <a:r>
              <a:rPr lang="en-US" dirty="0"/>
              <a:t> </a:t>
            </a:r>
            <a:r>
              <a:rPr lang="en-US" dirty="0" smtClean="0"/>
              <a:t>   diminished/absence of peripheral pulses </a:t>
            </a:r>
          </a:p>
          <a:p>
            <a:pPr marL="0" indent="0">
              <a:buNone/>
            </a:pPr>
            <a:r>
              <a:rPr lang="en-US" dirty="0"/>
              <a:t> </a:t>
            </a:r>
            <a:r>
              <a:rPr lang="en-US" dirty="0" smtClean="0"/>
              <a:t>   characteristics of arterial/venous insufficiency</a:t>
            </a:r>
          </a:p>
          <a:p>
            <a:pPr marL="0" indent="0">
              <a:buNone/>
            </a:pPr>
            <a:endParaRPr lang="en-US" dirty="0" smtClean="0"/>
          </a:p>
          <a:p>
            <a:pPr marL="0" indent="0">
              <a:buNone/>
            </a:pPr>
            <a:r>
              <a:rPr lang="en-US" dirty="0"/>
              <a:t> </a:t>
            </a:r>
            <a:r>
              <a:rPr lang="en-US" dirty="0" smtClean="0"/>
              <a:t>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1"/>
                </a:solidFill>
              </a:rPr>
              <a:t>Buerger’s</a:t>
            </a:r>
            <a:r>
              <a:rPr lang="en-US" b="1" dirty="0" smtClean="0">
                <a:solidFill>
                  <a:schemeClr val="accent1"/>
                </a:solidFill>
              </a:rPr>
              <a:t> Disease</a:t>
            </a:r>
            <a:endParaRPr lang="en-US" b="1" dirty="0">
              <a:solidFill>
                <a:schemeClr val="accent1"/>
              </a:solidFill>
            </a:endParaRPr>
          </a:p>
        </p:txBody>
      </p:sp>
      <p:sp>
        <p:nvSpPr>
          <p:cNvPr id="3" name="Content Placeholder 2"/>
          <p:cNvSpPr>
            <a:spLocks noGrp="1"/>
          </p:cNvSpPr>
          <p:nvPr>
            <p:ph idx="1"/>
          </p:nvPr>
        </p:nvSpPr>
        <p:spPr/>
        <p:txBody>
          <a:bodyPr/>
          <a:lstStyle/>
          <a:p>
            <a:pPr marL="0" indent="0">
              <a:buNone/>
            </a:pPr>
            <a:r>
              <a:rPr lang="en-US" dirty="0" smtClean="0"/>
              <a:t>Diagnosis</a:t>
            </a:r>
          </a:p>
          <a:p>
            <a:r>
              <a:rPr lang="en-US" dirty="0" smtClean="0"/>
              <a:t>History/physical exam</a:t>
            </a:r>
          </a:p>
          <a:p>
            <a:r>
              <a:rPr lang="en-US" dirty="0" smtClean="0"/>
              <a:t>Doppler studies</a:t>
            </a:r>
          </a:p>
          <a:p>
            <a:pPr marL="0" indent="0">
              <a:buNone/>
            </a:pPr>
            <a:endParaRPr lang="en-US" dirty="0"/>
          </a:p>
          <a:p>
            <a:pPr marL="0" indent="0">
              <a:buNone/>
            </a:pPr>
            <a:r>
              <a:rPr lang="en-US" dirty="0" smtClean="0"/>
              <a:t>Interdisciplinary Care</a:t>
            </a:r>
          </a:p>
          <a:p>
            <a:r>
              <a:rPr lang="en-US" dirty="0" smtClean="0"/>
              <a:t>Smoking cessation</a:t>
            </a:r>
          </a:p>
          <a:p>
            <a:r>
              <a:rPr lang="en-US" dirty="0" smtClean="0"/>
              <a:t>Prevent vasoconstriction</a:t>
            </a:r>
          </a:p>
          <a:p>
            <a:r>
              <a:rPr lang="en-US" dirty="0" smtClean="0"/>
              <a:t>Improve peripheral blood flow</a:t>
            </a:r>
          </a:p>
          <a:p>
            <a:r>
              <a:rPr lang="en-US" dirty="0" smtClean="0"/>
              <a:t>Surgical approaches - </a:t>
            </a:r>
            <a:r>
              <a:rPr lang="en-US" dirty="0" err="1" smtClean="0"/>
              <a:t>sympathectomy</a:t>
            </a:r>
            <a:endParaRPr lang="en-US" dirty="0" smtClean="0"/>
          </a:p>
          <a:p>
            <a:endParaRPr lang="en-US" dirty="0"/>
          </a:p>
        </p:txBody>
      </p:sp>
    </p:spTree>
    <p:extLst>
      <p:ext uri="{BB962C8B-B14F-4D97-AF65-F5344CB8AC3E}">
        <p14:creationId xmlns:p14="http://schemas.microsoft.com/office/powerpoint/2010/main" val="21224389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ngrene.jpg"/>
          <p:cNvPicPr>
            <a:picLocks noGrp="1" noChangeAspect="1"/>
          </p:cNvPicPr>
          <p:nvPr>
            <p:ph idx="1"/>
          </p:nvPr>
        </p:nvPicPr>
        <p:blipFill>
          <a:blip r:embed="rId3" cstate="print"/>
          <a:stretch>
            <a:fillRect/>
          </a:stretch>
        </p:blipFill>
        <p:spPr>
          <a:xfrm>
            <a:off x="685800" y="1752600"/>
            <a:ext cx="7696200" cy="3714699"/>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43854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solidFill>
                  <a:schemeClr val="accent3"/>
                </a:solidFill>
              </a:rPr>
              <a:t>QUESTION</a:t>
            </a:r>
            <a:endParaRPr lang="en-US" b="1" dirty="0">
              <a:solidFill>
                <a:schemeClr val="accent3"/>
              </a:solidFill>
            </a:endParaRPr>
          </a:p>
        </p:txBody>
      </p:sp>
      <p:sp>
        <p:nvSpPr>
          <p:cNvPr id="3" name="Content Placeholder 2"/>
          <p:cNvSpPr>
            <a:spLocks noGrp="1"/>
          </p:cNvSpPr>
          <p:nvPr>
            <p:ph idx="1"/>
          </p:nvPr>
        </p:nvSpPr>
        <p:spPr>
          <a:xfrm>
            <a:off x="457200" y="1295400"/>
            <a:ext cx="8229600" cy="5029200"/>
          </a:xfrm>
        </p:spPr>
        <p:txBody>
          <a:bodyPr/>
          <a:lstStyle/>
          <a:p>
            <a:r>
              <a:rPr lang="en-US" dirty="0" smtClean="0"/>
              <a:t>The nurse notes that the client’s leg below the knee is cool, pale, and dorsalis </a:t>
            </a:r>
            <a:r>
              <a:rPr lang="en-US" dirty="0" err="1" smtClean="0"/>
              <a:t>pedis</a:t>
            </a:r>
            <a:r>
              <a:rPr lang="en-US" dirty="0" smtClean="0"/>
              <a:t> &amp; posterior tibia pulses are absent. The priority nursing intervention is to do which of the following?</a:t>
            </a:r>
          </a:p>
          <a:p>
            <a:pPr marL="0" indent="0">
              <a:buNone/>
            </a:pPr>
            <a:endParaRPr lang="en-US" dirty="0" smtClean="0"/>
          </a:p>
          <a:p>
            <a:pPr marL="514350" indent="-514350">
              <a:buAutoNum type="alphaLcPeriod"/>
            </a:pPr>
            <a:r>
              <a:rPr lang="en-US" dirty="0" smtClean="0">
                <a:effectLst>
                  <a:outerShdw blurRad="38100" dist="38100" dir="2700000" algn="tl">
                    <a:srgbClr val="000000">
                      <a:alpha val="43137"/>
                    </a:srgbClr>
                  </a:outerShdw>
                </a:effectLst>
              </a:rPr>
              <a:t>Notify the healthcare provider.</a:t>
            </a:r>
          </a:p>
          <a:p>
            <a:pPr marL="514350" indent="-514350">
              <a:buAutoNum type="alphaLcPeriod"/>
            </a:pPr>
            <a:r>
              <a:rPr lang="en-US" dirty="0" smtClean="0"/>
              <a:t>Prepare to initiate heparin therapy.</a:t>
            </a:r>
          </a:p>
          <a:p>
            <a:pPr marL="514350" indent="-514350">
              <a:buAutoNum type="alphaLcPeriod"/>
            </a:pPr>
            <a:r>
              <a:rPr lang="en-US" dirty="0" smtClean="0"/>
              <a:t>Position the leg flat, supported in anatomic position.</a:t>
            </a:r>
          </a:p>
          <a:p>
            <a:pPr marL="514350" indent="-514350">
              <a:buAutoNum type="alphaLcPeriod"/>
            </a:pPr>
            <a:r>
              <a:rPr lang="en-US" dirty="0" smtClean="0"/>
              <a:t>Place a cradle over the leg to prevent pressure from bedding.</a:t>
            </a:r>
          </a:p>
          <a:p>
            <a:endParaRPr lang="en-US" dirty="0"/>
          </a:p>
        </p:txBody>
      </p:sp>
    </p:spTree>
    <p:extLst>
      <p:ext uri="{BB962C8B-B14F-4D97-AF65-F5344CB8AC3E}">
        <p14:creationId xmlns:p14="http://schemas.microsoft.com/office/powerpoint/2010/main" val="29922887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chemeClr val="accent3"/>
                </a:solidFill>
              </a:rPr>
              <a:t>QUESTION</a:t>
            </a:r>
            <a:endParaRPr lang="en-US" dirty="0">
              <a:solidFill>
                <a:schemeClr val="accent3"/>
              </a:solidFill>
            </a:endParaRPr>
          </a:p>
        </p:txBody>
      </p:sp>
      <p:sp>
        <p:nvSpPr>
          <p:cNvPr id="3" name="Content Placeholder 2"/>
          <p:cNvSpPr>
            <a:spLocks noGrp="1"/>
          </p:cNvSpPr>
          <p:nvPr>
            <p:ph idx="1"/>
          </p:nvPr>
        </p:nvSpPr>
        <p:spPr>
          <a:xfrm>
            <a:off x="457200" y="1524000"/>
            <a:ext cx="8229600" cy="4800600"/>
          </a:xfrm>
        </p:spPr>
        <p:txBody>
          <a:bodyPr/>
          <a:lstStyle/>
          <a:p>
            <a:r>
              <a:rPr lang="en-US" dirty="0" smtClean="0"/>
              <a:t>All of the following are appropriate home care measures for the patient with PVD. Place them in order of priority.</a:t>
            </a:r>
          </a:p>
          <a:p>
            <a:pPr marL="0" indent="0">
              <a:buNone/>
            </a:pPr>
            <a:endParaRPr lang="en-US" dirty="0" smtClean="0">
              <a:solidFill>
                <a:schemeClr val="accent3"/>
              </a:solidFill>
            </a:endParaRPr>
          </a:p>
          <a:p>
            <a:pPr marL="514350" indent="-514350">
              <a:buAutoNum type="arabicPeriod"/>
            </a:pPr>
            <a:r>
              <a:rPr lang="en-US" dirty="0" smtClean="0"/>
              <a:t>Foot and leg care</a:t>
            </a:r>
          </a:p>
          <a:p>
            <a:pPr marL="514350" indent="-514350">
              <a:buAutoNum type="arabicPeriod"/>
            </a:pPr>
            <a:r>
              <a:rPr lang="en-US" dirty="0" smtClean="0"/>
              <a:t>Smoking cessation</a:t>
            </a:r>
          </a:p>
          <a:p>
            <a:pPr marL="514350" indent="-514350">
              <a:buAutoNum type="arabicPeriod"/>
            </a:pPr>
            <a:r>
              <a:rPr lang="en-US" dirty="0" smtClean="0"/>
              <a:t>Daily inspection of feet and legs</a:t>
            </a:r>
          </a:p>
          <a:p>
            <a:pPr marL="514350" indent="-514350">
              <a:buAutoNum type="arabicPeriod"/>
            </a:pPr>
            <a:r>
              <a:rPr lang="en-US" dirty="0" smtClean="0"/>
              <a:t>Regular daily exercise</a:t>
            </a:r>
          </a:p>
          <a:p>
            <a:pPr marL="514350" indent="-514350">
              <a:buAutoNum type="arabicPeriod"/>
            </a:pPr>
            <a:r>
              <a:rPr lang="en-US" dirty="0" smtClean="0"/>
              <a:t>Weight loss strategies</a:t>
            </a:r>
            <a:endParaRPr lang="en-US" dirty="0"/>
          </a:p>
        </p:txBody>
      </p:sp>
    </p:spTree>
    <p:extLst>
      <p:ext uri="{BB962C8B-B14F-4D97-AF65-F5344CB8AC3E}">
        <p14:creationId xmlns:p14="http://schemas.microsoft.com/office/powerpoint/2010/main" val="3771907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solidFill>
                  <a:schemeClr val="accent3"/>
                </a:solidFill>
              </a:rPr>
              <a:t>QUESTION</a:t>
            </a:r>
            <a:endParaRPr lang="en-US" dirty="0">
              <a:solidFill>
                <a:schemeClr val="accent3"/>
              </a:solidFill>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smtClean="0"/>
              <a:t>The nurse evaluates her teaching plan for a patient with deep vein thrombosis has been effective when the patient stated?</a:t>
            </a:r>
          </a:p>
          <a:p>
            <a:endParaRPr lang="en-US" dirty="0"/>
          </a:p>
          <a:p>
            <a:pPr marL="514350" indent="-514350">
              <a:buAutoNum type="alphaLcPeriod"/>
            </a:pPr>
            <a:r>
              <a:rPr lang="en-US" dirty="0" smtClean="0"/>
              <a:t>“I’ll use a hard-back chair, upright chair when sitting instead of my recliner.”</a:t>
            </a:r>
          </a:p>
          <a:p>
            <a:pPr marL="514350" indent="-514350">
              <a:buAutoNum type="alphaLcPeriod"/>
            </a:pPr>
            <a:r>
              <a:rPr lang="en-US" dirty="0" smtClean="0"/>
              <a:t>“I understand why I am not allowed to exercise for the next 6 weeks.”</a:t>
            </a:r>
          </a:p>
          <a:p>
            <a:pPr marL="514350" indent="-514350">
              <a:buAutoNum type="alphaLcPeriod"/>
            </a:pPr>
            <a:r>
              <a:rPr lang="en-US" dirty="0" smtClean="0"/>
              <a:t>“I’ll get my bloods drawn as scheduled and notify the doctor if I have unusual bleeding.”</a:t>
            </a:r>
          </a:p>
          <a:p>
            <a:pPr marL="514350" indent="-514350">
              <a:buAutoNum type="alphaLcPeriod"/>
            </a:pPr>
            <a:r>
              <a:rPr lang="en-US" dirty="0" smtClean="0"/>
              <a:t>“I’ll have my wife start to prepare low-cholesterol meals and will speak with the dietitian.”</a:t>
            </a:r>
            <a:endParaRPr lang="en-US" dirty="0"/>
          </a:p>
        </p:txBody>
      </p:sp>
    </p:spTree>
    <p:extLst>
      <p:ext uri="{BB962C8B-B14F-4D97-AF65-F5344CB8AC3E}">
        <p14:creationId xmlns:p14="http://schemas.microsoft.com/office/powerpoint/2010/main" val="138594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162800" cy="762000"/>
          </a:xfrm>
        </p:spPr>
        <p:txBody>
          <a:bodyPr>
            <a:normAutofit fontScale="90000"/>
          </a:bodyPr>
          <a:lstStyle/>
          <a:p>
            <a:r>
              <a:rPr lang="en-US" b="1" dirty="0" smtClean="0">
                <a:solidFill>
                  <a:schemeClr val="accent4"/>
                </a:solidFill>
              </a:rPr>
              <a:t>Diagnostic Tests</a:t>
            </a:r>
            <a:endParaRPr lang="en-US" b="1" dirty="0">
              <a:solidFill>
                <a:schemeClr val="accent4"/>
              </a:solidFill>
            </a:endParaRPr>
          </a:p>
        </p:txBody>
      </p:sp>
      <p:sp>
        <p:nvSpPr>
          <p:cNvPr id="3" name="Content Placeholder 2"/>
          <p:cNvSpPr>
            <a:spLocks noGrp="1"/>
          </p:cNvSpPr>
          <p:nvPr>
            <p:ph idx="1"/>
          </p:nvPr>
        </p:nvSpPr>
        <p:spPr>
          <a:xfrm>
            <a:off x="990600" y="2819400"/>
            <a:ext cx="7162800" cy="3124198"/>
          </a:xfrm>
        </p:spPr>
        <p:txBody>
          <a:bodyPr/>
          <a:lstStyle/>
          <a:p>
            <a:r>
              <a:rPr lang="en-US" dirty="0" smtClean="0"/>
              <a:t>Angiography</a:t>
            </a:r>
          </a:p>
          <a:p>
            <a:r>
              <a:rPr lang="en-US" dirty="0" smtClean="0"/>
              <a:t>Ankle-Brachial Index</a:t>
            </a:r>
          </a:p>
          <a:p>
            <a:r>
              <a:rPr lang="en-US" dirty="0" smtClean="0"/>
              <a:t>Doppler Ultrasound </a:t>
            </a:r>
          </a:p>
          <a:p>
            <a:pPr marL="0" indent="0">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solidFill>
                  <a:schemeClr val="accent4"/>
                </a:solidFill>
              </a:rPr>
              <a:t>Doppler Ultrasound</a:t>
            </a:r>
            <a:endParaRPr lang="en-US" b="1" dirty="0">
              <a:solidFill>
                <a:schemeClr val="accent4"/>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t>Used to hear the blood flow in vessels.</a:t>
            </a:r>
          </a:p>
          <a:p>
            <a:r>
              <a:rPr lang="en-US" dirty="0" smtClean="0"/>
              <a:t>Excessive pressure is avoided because severely diseased arteries can collapse with even minimal pressure.</a:t>
            </a:r>
          </a:p>
          <a:p>
            <a:endParaRPr lang="en-US" dirty="0"/>
          </a:p>
        </p:txBody>
      </p:sp>
      <p:sp>
        <p:nvSpPr>
          <p:cNvPr id="5" name="Footer Placeholder 4"/>
          <p:cNvSpPr>
            <a:spLocks noGrp="1"/>
          </p:cNvSpPr>
          <p:nvPr>
            <p:ph type="ftr" sz="quarter" idx="1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88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442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3" y="457200"/>
            <a:ext cx="8229600" cy="1143000"/>
          </a:xfrm>
        </p:spPr>
        <p:txBody>
          <a:bodyPr/>
          <a:lstStyle/>
          <a:p>
            <a:r>
              <a:rPr lang="en-US" b="1" dirty="0" smtClean="0">
                <a:solidFill>
                  <a:schemeClr val="accent4"/>
                </a:solidFill>
              </a:rPr>
              <a:t>Ankle-Brachial Index</a:t>
            </a:r>
            <a:endParaRPr lang="en-US" b="1" dirty="0">
              <a:solidFill>
                <a:schemeClr val="accent4"/>
              </a:solidFill>
            </a:endParaRPr>
          </a:p>
        </p:txBody>
      </p:sp>
      <p:sp>
        <p:nvSpPr>
          <p:cNvPr id="4" name="Content Placeholder 3"/>
          <p:cNvSpPr>
            <a:spLocks noGrp="1"/>
          </p:cNvSpPr>
          <p:nvPr>
            <p:ph sz="half" idx="2"/>
          </p:nvPr>
        </p:nvSpPr>
        <p:spPr>
          <a:xfrm>
            <a:off x="5181600" y="2423237"/>
            <a:ext cx="3505200" cy="3611725"/>
          </a:xfrm>
        </p:spPr>
        <p:txBody>
          <a:bodyPr/>
          <a:lstStyle/>
          <a:p>
            <a:endParaRPr lang="en-US" dirty="0" smtClean="0"/>
          </a:p>
          <a:p>
            <a:r>
              <a:rPr lang="en-US" dirty="0" smtClean="0"/>
              <a:t>Ratio of ankle to arm BP</a:t>
            </a:r>
          </a:p>
          <a:p>
            <a:r>
              <a:rPr lang="en-US" dirty="0" smtClean="0"/>
              <a:t>Normal index is 1</a:t>
            </a:r>
          </a:p>
          <a:p>
            <a:r>
              <a:rPr lang="en-US" dirty="0" smtClean="0"/>
              <a:t>Less than 0.9 indicative of PAD (arterial disease)</a:t>
            </a:r>
          </a:p>
          <a:p>
            <a:endParaRPr lang="en-US" dirty="0"/>
          </a:p>
        </p:txBody>
      </p:sp>
      <p:sp>
        <p:nvSpPr>
          <p:cNvPr id="3" name="Content Placeholder 2"/>
          <p:cNvSpPr>
            <a:spLocks noGrp="1"/>
          </p:cNvSpPr>
          <p:nvPr>
            <p:ph sz="half" idx="1"/>
          </p:nvPr>
        </p:nvSpPr>
        <p:spPr>
          <a:xfrm>
            <a:off x="457200" y="2133599"/>
            <a:ext cx="4038600" cy="4221325"/>
          </a:xfr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3886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6200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4148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2542</Words>
  <Application>Microsoft Office PowerPoint</Application>
  <PresentationFormat>On-screen Show (4:3)</PresentationFormat>
  <Paragraphs>374</Paragraphs>
  <Slides>55</Slides>
  <Notes>23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Flow</vt:lpstr>
      <vt:lpstr> Peripheral Vascular Disorders  </vt:lpstr>
      <vt:lpstr>Objectives</vt:lpstr>
      <vt:lpstr>Peripheral Vascular Disease</vt:lpstr>
      <vt:lpstr>Peripheral Vascular Disease</vt:lpstr>
      <vt:lpstr>Peripheral Vascular Disease</vt:lpstr>
      <vt:lpstr>Diagnostic Tests</vt:lpstr>
      <vt:lpstr>Doppler Ultrasound</vt:lpstr>
      <vt:lpstr>Ankle-Brachial Index</vt:lpstr>
      <vt:lpstr>PowerPoint Presentation</vt:lpstr>
      <vt:lpstr>PAD Treatment</vt:lpstr>
      <vt:lpstr>Impaired Tissue Perfusion</vt:lpstr>
      <vt:lpstr>Relieving Pain</vt:lpstr>
      <vt:lpstr>Impaired Tissue Integrity</vt:lpstr>
      <vt:lpstr>Aneurysms</vt:lpstr>
      <vt:lpstr>Aneurysms</vt:lpstr>
      <vt:lpstr>Aneurysms</vt:lpstr>
      <vt:lpstr>Thoracic Aortic Aneurysm</vt:lpstr>
      <vt:lpstr>Abdominal Aortic Aneurysm</vt:lpstr>
      <vt:lpstr>Aortic Dissection</vt:lpstr>
      <vt:lpstr>PowerPoint Presentation</vt:lpstr>
      <vt:lpstr>Interdisciplinary Care</vt:lpstr>
      <vt:lpstr>PowerPoint Presentation</vt:lpstr>
      <vt:lpstr>Endovascular Repair of AAA</vt:lpstr>
      <vt:lpstr>NURSING INTERVENTIONS</vt:lpstr>
      <vt:lpstr>Risk for Ineffective Tissue Perfusion</vt:lpstr>
      <vt:lpstr>Anxiety</vt:lpstr>
      <vt:lpstr>Venous Thrombosis</vt:lpstr>
      <vt:lpstr>Venous Disorders</vt:lpstr>
      <vt:lpstr>DVT Prevention/Prophylaxis</vt:lpstr>
      <vt:lpstr>Heparin Therapy</vt:lpstr>
      <vt:lpstr>Low-Molecular Weight Heparin</vt:lpstr>
      <vt:lpstr>Coumadin</vt:lpstr>
      <vt:lpstr>NURSING INTERVENTIONS</vt:lpstr>
      <vt:lpstr>Pain</vt:lpstr>
      <vt:lpstr>Ineffective Tissue Perfusion:   Peripheral</vt:lpstr>
      <vt:lpstr>Impaired Physical Mobility</vt:lpstr>
      <vt:lpstr>Leg Ulcers</vt:lpstr>
      <vt:lpstr>Arterial Ulcers</vt:lpstr>
      <vt:lpstr>Arterial  Ulcers</vt:lpstr>
      <vt:lpstr>Venous Ulcers</vt:lpstr>
      <vt:lpstr>Venous ulcers</vt:lpstr>
      <vt:lpstr>Interdisciplinary Care</vt:lpstr>
      <vt:lpstr>Nursing Assessment</vt:lpstr>
      <vt:lpstr>Mobility</vt:lpstr>
      <vt:lpstr>Other intervention</vt:lpstr>
      <vt:lpstr>Raynaud’s Disease</vt:lpstr>
      <vt:lpstr>PowerPoint Presentation</vt:lpstr>
      <vt:lpstr>PowerPoint Presentation</vt:lpstr>
      <vt:lpstr>Buerger’s Disease</vt:lpstr>
      <vt:lpstr>Buerger’s Disease</vt:lpstr>
      <vt:lpstr>PowerPoint Presentation</vt:lpstr>
      <vt:lpstr>PowerPoint Presentation</vt:lpstr>
      <vt:lpstr>QUESTION</vt:lpstr>
      <vt:lpstr>QUESTION</vt:lpstr>
      <vt:lpstr>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2012-09-20T20:53:33Z</dcterms:modified>
</cp:coreProperties>
</file>