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2"/>
  </p:notesMasterIdLst>
  <p:handoutMasterIdLst>
    <p:handoutMasterId r:id="rId43"/>
  </p:handoutMasterIdLst>
  <p:sldIdLst>
    <p:sldId id="257" r:id="rId2"/>
    <p:sldId id="258" r:id="rId3"/>
    <p:sldId id="259" r:id="rId4"/>
    <p:sldId id="260" r:id="rId5"/>
    <p:sldId id="261" r:id="rId6"/>
    <p:sldId id="264" r:id="rId7"/>
    <p:sldId id="265" r:id="rId8"/>
    <p:sldId id="266" r:id="rId9"/>
    <p:sldId id="309" r:id="rId10"/>
    <p:sldId id="271" r:id="rId11"/>
    <p:sldId id="310" r:id="rId12"/>
    <p:sldId id="270" r:id="rId13"/>
    <p:sldId id="313" r:id="rId14"/>
    <p:sldId id="272" r:id="rId15"/>
    <p:sldId id="273" r:id="rId16"/>
    <p:sldId id="275" r:id="rId17"/>
    <p:sldId id="276" r:id="rId18"/>
    <p:sldId id="277" r:id="rId19"/>
    <p:sldId id="278" r:id="rId20"/>
    <p:sldId id="279" r:id="rId21"/>
    <p:sldId id="280" r:id="rId22"/>
    <p:sldId id="281" r:id="rId23"/>
    <p:sldId id="282" r:id="rId24"/>
    <p:sldId id="283" r:id="rId25"/>
    <p:sldId id="286" r:id="rId26"/>
    <p:sldId id="287" r:id="rId27"/>
    <p:sldId id="288" r:id="rId28"/>
    <p:sldId id="291" r:id="rId29"/>
    <p:sldId id="293" r:id="rId30"/>
    <p:sldId id="292" r:id="rId31"/>
    <p:sldId id="311" r:id="rId32"/>
    <p:sldId id="312" r:id="rId33"/>
    <p:sldId id="298" r:id="rId34"/>
    <p:sldId id="299" r:id="rId35"/>
    <p:sldId id="300" r:id="rId36"/>
    <p:sldId id="301" r:id="rId37"/>
    <p:sldId id="303" r:id="rId38"/>
    <p:sldId id="305" r:id="rId39"/>
    <p:sldId id="306" r:id="rId40"/>
    <p:sldId id="307" r:id="rId4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3" autoAdjust="0"/>
    <p:restoredTop sz="94660"/>
  </p:normalViewPr>
  <p:slideViewPr>
    <p:cSldViewPr>
      <p:cViewPr>
        <p:scale>
          <a:sx n="66" d="100"/>
          <a:sy n="66" d="100"/>
        </p:scale>
        <p:origin x="-90" y="7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4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C8AB9F-C404-40D5-8FE0-CAA9766CAFF1}" type="doc">
      <dgm:prSet loTypeId="urn:microsoft.com/office/officeart/2005/8/layout/radial6" loCatId="cycle" qsTypeId="urn:microsoft.com/office/officeart/2005/8/quickstyle/simple1" qsCatId="simple" csTypeId="urn:microsoft.com/office/officeart/2005/8/colors/colorful1#1" csCatId="colorful" phldr="1"/>
      <dgm:spPr/>
      <dgm:t>
        <a:bodyPr/>
        <a:lstStyle/>
        <a:p>
          <a:endParaRPr lang="en-US"/>
        </a:p>
      </dgm:t>
    </dgm:pt>
    <dgm:pt modelId="{151210C4-4275-4088-A8D5-8C884A874A7F}">
      <dgm:prSet phldrT="[Text]"/>
      <dgm:spPr>
        <a:scene3d>
          <a:camera prst="orthographicFront">
            <a:rot lat="0" lon="0" rev="0"/>
          </a:camera>
          <a:lightRig rig="balanced" dir="t">
            <a:rot lat="0" lon="0" rev="8700000"/>
          </a:lightRig>
        </a:scene3d>
        <a:sp3d>
          <a:bevelT w="190500" h="38100"/>
        </a:sp3d>
      </dgm:spPr>
      <dgm:t>
        <a:bodyPr/>
        <a:lstStyle/>
        <a:p>
          <a:r>
            <a:rPr lang="en-US" b="1" dirty="0" smtClean="0">
              <a:effectLst>
                <a:outerShdw blurRad="38100" dist="38100" dir="2700000" algn="tl">
                  <a:srgbClr val="000000">
                    <a:alpha val="43137"/>
                  </a:srgbClr>
                </a:outerShdw>
              </a:effectLst>
            </a:rPr>
            <a:t>Metabolic Syndrome </a:t>
          </a:r>
          <a:endParaRPr lang="en-US" b="1" dirty="0">
            <a:effectLst>
              <a:outerShdw blurRad="38100" dist="38100" dir="2700000" algn="tl">
                <a:srgbClr val="000000">
                  <a:alpha val="43137"/>
                </a:srgbClr>
              </a:outerShdw>
            </a:effectLst>
          </a:endParaRPr>
        </a:p>
      </dgm:t>
    </dgm:pt>
    <dgm:pt modelId="{54D8F8CA-A6CD-4F28-B422-646BCFF66A23}" type="parTrans" cxnId="{16179230-8E33-477E-8CE4-AC06AD1C8E3D}">
      <dgm:prSet/>
      <dgm:spPr/>
      <dgm:t>
        <a:bodyPr/>
        <a:lstStyle/>
        <a:p>
          <a:endParaRPr lang="en-US"/>
        </a:p>
      </dgm:t>
    </dgm:pt>
    <dgm:pt modelId="{772143AC-D92C-46DB-91A5-FA51DDB9AAF4}" type="sibTrans" cxnId="{16179230-8E33-477E-8CE4-AC06AD1C8E3D}">
      <dgm:prSet/>
      <dgm:spPr/>
      <dgm:t>
        <a:bodyPr/>
        <a:lstStyle/>
        <a:p>
          <a:endParaRPr lang="en-US"/>
        </a:p>
      </dgm:t>
    </dgm:pt>
    <dgm:pt modelId="{888C9838-9FDC-40F3-87F2-03E5DC3EA672}">
      <dgm:prSet phldrT="[Text]" custT="1"/>
      <dgm:spPr>
        <a:scene3d>
          <a:camera prst="orthographicFront">
            <a:rot lat="0" lon="0" rev="0"/>
          </a:camera>
          <a:lightRig rig="balanced" dir="t">
            <a:rot lat="0" lon="0" rev="8700000"/>
          </a:lightRig>
        </a:scene3d>
        <a:sp3d>
          <a:bevelT w="190500" h="38100"/>
        </a:sp3d>
      </dgm:spPr>
      <dgm:t>
        <a:bodyPr/>
        <a:lstStyle/>
        <a:p>
          <a:r>
            <a:rPr lang="en-US" sz="1800" b="1" dirty="0" smtClean="0">
              <a:effectLst>
                <a:outerShdw blurRad="38100" dist="38100" dir="2700000" algn="tl">
                  <a:srgbClr val="000000">
                    <a:alpha val="43137"/>
                  </a:srgbClr>
                </a:outerShdw>
              </a:effectLst>
            </a:rPr>
            <a:t>Obesity</a:t>
          </a:r>
          <a:endParaRPr lang="en-US" sz="1800" b="1" dirty="0">
            <a:effectLst>
              <a:outerShdw blurRad="38100" dist="38100" dir="2700000" algn="tl">
                <a:srgbClr val="000000">
                  <a:alpha val="43137"/>
                </a:srgbClr>
              </a:outerShdw>
            </a:effectLst>
          </a:endParaRPr>
        </a:p>
      </dgm:t>
    </dgm:pt>
    <dgm:pt modelId="{61276B8F-0322-438A-B88F-E9C6E9F67ADD}" type="parTrans" cxnId="{68708A54-1F12-482A-A6F0-E8DA71FCF0B6}">
      <dgm:prSet/>
      <dgm:spPr/>
      <dgm:t>
        <a:bodyPr/>
        <a:lstStyle/>
        <a:p>
          <a:endParaRPr lang="en-US"/>
        </a:p>
      </dgm:t>
    </dgm:pt>
    <dgm:pt modelId="{150E898E-BFB8-4490-A970-118BC4E1F586}" type="sibTrans" cxnId="{68708A54-1F12-482A-A6F0-E8DA71FCF0B6}">
      <dgm:prSet/>
      <dgm:spPr/>
      <dgm:t>
        <a:bodyPr/>
        <a:lstStyle/>
        <a:p>
          <a:endParaRPr lang="en-US"/>
        </a:p>
      </dgm:t>
    </dgm:pt>
    <dgm:pt modelId="{710F5911-3CA7-4691-909E-A9ABE8F4E38C}">
      <dgm:prSet phldrT="[Text]"/>
      <dgm:spPr>
        <a:scene3d>
          <a:camera prst="orthographicFront">
            <a:rot lat="0" lon="0" rev="0"/>
          </a:camera>
          <a:lightRig rig="balanced" dir="t">
            <a:rot lat="0" lon="0" rev="8700000"/>
          </a:lightRig>
        </a:scene3d>
        <a:sp3d>
          <a:bevelT w="190500" h="38100"/>
        </a:sp3d>
      </dgm:spPr>
      <dgm:t>
        <a:bodyPr/>
        <a:lstStyle/>
        <a:p>
          <a:r>
            <a:rPr lang="en-US" b="1" dirty="0" smtClean="0">
              <a:effectLst>
                <a:outerShdw blurRad="38100" dist="38100" dir="2700000" algn="tl">
                  <a:srgbClr val="000000">
                    <a:alpha val="43137"/>
                  </a:srgbClr>
                </a:outerShdw>
              </a:effectLst>
            </a:rPr>
            <a:t>Fasting Blood Glucose &gt;110 </a:t>
          </a:r>
          <a:endParaRPr lang="en-US" b="1" dirty="0">
            <a:effectLst>
              <a:outerShdw blurRad="38100" dist="38100" dir="2700000" algn="tl">
                <a:srgbClr val="000000">
                  <a:alpha val="43137"/>
                </a:srgbClr>
              </a:outerShdw>
            </a:effectLst>
          </a:endParaRPr>
        </a:p>
      </dgm:t>
    </dgm:pt>
    <dgm:pt modelId="{0C69277D-09CD-4A3C-ABAC-4812725BB657}" type="parTrans" cxnId="{B9C70A27-0BBB-4294-AB12-948B80473E69}">
      <dgm:prSet/>
      <dgm:spPr/>
      <dgm:t>
        <a:bodyPr/>
        <a:lstStyle/>
        <a:p>
          <a:endParaRPr lang="en-US"/>
        </a:p>
      </dgm:t>
    </dgm:pt>
    <dgm:pt modelId="{978D1F60-2B32-41F3-99B1-16F4FFDCDE68}" type="sibTrans" cxnId="{B9C70A27-0BBB-4294-AB12-948B80473E69}">
      <dgm:prSet/>
      <dgm:spPr/>
      <dgm:t>
        <a:bodyPr/>
        <a:lstStyle/>
        <a:p>
          <a:endParaRPr lang="en-US"/>
        </a:p>
      </dgm:t>
    </dgm:pt>
    <dgm:pt modelId="{1F801AFC-9E0B-46EF-B6A8-1AA0B69D0AB0}">
      <dgm:prSet phldrT="[Text]"/>
      <dgm:spPr>
        <a:scene3d>
          <a:camera prst="orthographicFront">
            <a:rot lat="0" lon="0" rev="0"/>
          </a:camera>
          <a:lightRig rig="balanced" dir="t">
            <a:rot lat="0" lon="0" rev="8700000"/>
          </a:lightRig>
        </a:scene3d>
        <a:sp3d>
          <a:bevelT w="190500" h="38100"/>
        </a:sp3d>
      </dgm:spPr>
      <dgm:t>
        <a:bodyPr/>
        <a:lstStyle/>
        <a:p>
          <a:r>
            <a:rPr lang="en-US" b="1" dirty="0" smtClean="0">
              <a:effectLst>
                <a:outerShdw blurRad="38100" dist="38100" dir="2700000" algn="tl">
                  <a:srgbClr val="000000">
                    <a:alpha val="43137"/>
                  </a:srgbClr>
                </a:outerShdw>
              </a:effectLst>
            </a:rPr>
            <a:t>High HDL</a:t>
          </a:r>
          <a:endParaRPr lang="en-US" b="1" dirty="0">
            <a:effectLst>
              <a:outerShdw blurRad="38100" dist="38100" dir="2700000" algn="tl">
                <a:srgbClr val="000000">
                  <a:alpha val="43137"/>
                </a:srgbClr>
              </a:outerShdw>
            </a:effectLst>
          </a:endParaRPr>
        </a:p>
      </dgm:t>
    </dgm:pt>
    <dgm:pt modelId="{BBDC04E6-C8E7-41F8-AB36-BBF5911F3B76}" type="parTrans" cxnId="{F84816FA-1160-4AD0-B1CE-626570801456}">
      <dgm:prSet/>
      <dgm:spPr/>
      <dgm:t>
        <a:bodyPr/>
        <a:lstStyle/>
        <a:p>
          <a:endParaRPr lang="en-US"/>
        </a:p>
      </dgm:t>
    </dgm:pt>
    <dgm:pt modelId="{F122B836-C772-44F5-BCBB-195084A48DB3}" type="sibTrans" cxnId="{F84816FA-1160-4AD0-B1CE-626570801456}">
      <dgm:prSet/>
      <dgm:spPr/>
      <dgm:t>
        <a:bodyPr/>
        <a:lstStyle/>
        <a:p>
          <a:endParaRPr lang="en-US"/>
        </a:p>
      </dgm:t>
    </dgm:pt>
    <dgm:pt modelId="{FF9ACCA7-9AC0-42EA-8CC5-3EA27008E885}">
      <dgm:prSet phldrT="[Text]" custT="1"/>
      <dgm:spPr>
        <a:scene3d>
          <a:camera prst="orthographicFront">
            <a:rot lat="0" lon="0" rev="0"/>
          </a:camera>
          <a:lightRig rig="balanced" dir="t">
            <a:rot lat="0" lon="0" rev="8700000"/>
          </a:lightRig>
        </a:scene3d>
        <a:sp3d>
          <a:bevelT w="190500" h="38100"/>
        </a:sp3d>
      </dgm:spPr>
      <dgm:t>
        <a:bodyPr/>
        <a:lstStyle/>
        <a:p>
          <a:r>
            <a:rPr lang="en-US" sz="1800" b="1" dirty="0" smtClean="0">
              <a:effectLst>
                <a:outerShdw blurRad="38100" dist="38100" dir="2700000" algn="tl">
                  <a:srgbClr val="000000">
                    <a:alpha val="43137"/>
                  </a:srgbClr>
                </a:outerShdw>
              </a:effectLst>
            </a:rPr>
            <a:t>High</a:t>
          </a:r>
        </a:p>
        <a:p>
          <a:r>
            <a:rPr lang="en-US" sz="1600" b="1" dirty="0" smtClean="0">
              <a:effectLst>
                <a:outerShdw blurRad="38100" dist="38100" dir="2700000" algn="tl">
                  <a:srgbClr val="000000">
                    <a:alpha val="43137"/>
                  </a:srgbClr>
                </a:outerShdw>
              </a:effectLst>
            </a:rPr>
            <a:t>Tri-</a:t>
          </a:r>
          <a:r>
            <a:rPr lang="en-US" sz="1600" b="1" dirty="0" err="1" smtClean="0">
              <a:effectLst>
                <a:outerShdw blurRad="38100" dist="38100" dir="2700000" algn="tl">
                  <a:srgbClr val="000000">
                    <a:alpha val="43137"/>
                  </a:srgbClr>
                </a:outerShdw>
              </a:effectLst>
            </a:rPr>
            <a:t>glycerides</a:t>
          </a:r>
          <a:endParaRPr lang="en-US" sz="1600" b="1" dirty="0">
            <a:effectLst>
              <a:outerShdw blurRad="38100" dist="38100" dir="2700000" algn="tl">
                <a:srgbClr val="000000">
                  <a:alpha val="43137"/>
                </a:srgbClr>
              </a:outerShdw>
            </a:effectLst>
          </a:endParaRPr>
        </a:p>
      </dgm:t>
    </dgm:pt>
    <dgm:pt modelId="{D39B3436-08AE-40B8-A83B-7E0E22389873}" type="parTrans" cxnId="{E50B49BD-D952-45FA-92C4-22BEC9CF2A02}">
      <dgm:prSet/>
      <dgm:spPr/>
      <dgm:t>
        <a:bodyPr/>
        <a:lstStyle/>
        <a:p>
          <a:endParaRPr lang="en-US"/>
        </a:p>
      </dgm:t>
    </dgm:pt>
    <dgm:pt modelId="{DA419743-A79E-4DD5-8FDB-DFF6925A545E}" type="sibTrans" cxnId="{E50B49BD-D952-45FA-92C4-22BEC9CF2A02}">
      <dgm:prSet/>
      <dgm:spPr/>
      <dgm:t>
        <a:bodyPr/>
        <a:lstStyle/>
        <a:p>
          <a:endParaRPr lang="en-US"/>
        </a:p>
      </dgm:t>
    </dgm:pt>
    <dgm:pt modelId="{64E48332-6464-40B4-A74D-7EB0C32F3467}">
      <dgm:prSet/>
      <dgm:spPr>
        <a:scene3d>
          <a:camera prst="orthographicFront">
            <a:rot lat="0" lon="0" rev="0"/>
          </a:camera>
          <a:lightRig rig="balanced" dir="t">
            <a:rot lat="0" lon="0" rev="8700000"/>
          </a:lightRig>
        </a:scene3d>
        <a:sp3d>
          <a:bevelT w="190500" h="38100"/>
        </a:sp3d>
      </dgm:spPr>
      <dgm:t>
        <a:bodyPr/>
        <a:lstStyle/>
        <a:p>
          <a:endParaRPr lang="en-US" dirty="0"/>
        </a:p>
      </dgm:t>
    </dgm:pt>
    <dgm:pt modelId="{881E766D-0DD5-4D5D-AEED-544DBEC1E882}" type="parTrans" cxnId="{BC111AE6-4367-45CA-8292-B3F41E3C47AC}">
      <dgm:prSet/>
      <dgm:spPr/>
      <dgm:t>
        <a:bodyPr/>
        <a:lstStyle/>
        <a:p>
          <a:endParaRPr lang="en-US"/>
        </a:p>
      </dgm:t>
    </dgm:pt>
    <dgm:pt modelId="{8D8455A2-7C04-4C46-BC6E-D820BEA37961}" type="sibTrans" cxnId="{BC111AE6-4367-45CA-8292-B3F41E3C47AC}">
      <dgm:prSet/>
      <dgm:spPr/>
      <dgm:t>
        <a:bodyPr/>
        <a:lstStyle/>
        <a:p>
          <a:endParaRPr lang="en-US"/>
        </a:p>
      </dgm:t>
    </dgm:pt>
    <dgm:pt modelId="{444BE4DE-445B-4A8D-8338-C36EA13A44F8}" type="pres">
      <dgm:prSet presAssocID="{53C8AB9F-C404-40D5-8FE0-CAA9766CAFF1}" presName="Name0" presStyleCnt="0">
        <dgm:presLayoutVars>
          <dgm:chMax val="1"/>
          <dgm:dir/>
          <dgm:animLvl val="ctr"/>
          <dgm:resizeHandles val="exact"/>
        </dgm:presLayoutVars>
      </dgm:prSet>
      <dgm:spPr/>
      <dgm:t>
        <a:bodyPr/>
        <a:lstStyle/>
        <a:p>
          <a:endParaRPr lang="en-US"/>
        </a:p>
      </dgm:t>
    </dgm:pt>
    <dgm:pt modelId="{53E658DC-8624-4E97-9579-19A568260A2B}" type="pres">
      <dgm:prSet presAssocID="{151210C4-4275-4088-A8D5-8C884A874A7F}" presName="centerShape" presStyleLbl="node0" presStyleIdx="0" presStyleCnt="1"/>
      <dgm:spPr/>
      <dgm:t>
        <a:bodyPr/>
        <a:lstStyle/>
        <a:p>
          <a:endParaRPr lang="en-US"/>
        </a:p>
      </dgm:t>
    </dgm:pt>
    <dgm:pt modelId="{9A17C122-3DAE-48DE-8884-9118633834C1}" type="pres">
      <dgm:prSet presAssocID="{888C9838-9FDC-40F3-87F2-03E5DC3EA672}" presName="node" presStyleLbl="node1" presStyleIdx="0" presStyleCnt="5">
        <dgm:presLayoutVars>
          <dgm:bulletEnabled val="1"/>
        </dgm:presLayoutVars>
      </dgm:prSet>
      <dgm:spPr/>
      <dgm:t>
        <a:bodyPr/>
        <a:lstStyle/>
        <a:p>
          <a:endParaRPr lang="en-US"/>
        </a:p>
      </dgm:t>
    </dgm:pt>
    <dgm:pt modelId="{F75BAC38-3E62-477D-BFEA-4EC204C401FA}" type="pres">
      <dgm:prSet presAssocID="{888C9838-9FDC-40F3-87F2-03E5DC3EA672}" presName="dummy" presStyleCnt="0"/>
      <dgm:spPr/>
    </dgm:pt>
    <dgm:pt modelId="{8361FCDB-7B82-472A-8383-801816DD77C8}" type="pres">
      <dgm:prSet presAssocID="{150E898E-BFB8-4490-A970-118BC4E1F586}" presName="sibTrans" presStyleLbl="sibTrans2D1" presStyleIdx="0" presStyleCnt="5"/>
      <dgm:spPr/>
      <dgm:t>
        <a:bodyPr/>
        <a:lstStyle/>
        <a:p>
          <a:endParaRPr lang="en-US"/>
        </a:p>
      </dgm:t>
    </dgm:pt>
    <dgm:pt modelId="{7BC38427-6AE5-406B-A332-8998B303114A}" type="pres">
      <dgm:prSet presAssocID="{64E48332-6464-40B4-A74D-7EB0C32F3467}" presName="node" presStyleLbl="node1" presStyleIdx="1" presStyleCnt="5">
        <dgm:presLayoutVars>
          <dgm:bulletEnabled val="1"/>
        </dgm:presLayoutVars>
      </dgm:prSet>
      <dgm:spPr/>
      <dgm:t>
        <a:bodyPr/>
        <a:lstStyle/>
        <a:p>
          <a:endParaRPr lang="en-US"/>
        </a:p>
      </dgm:t>
    </dgm:pt>
    <dgm:pt modelId="{2524606D-95A5-4FEE-9F4A-6A419532B50A}" type="pres">
      <dgm:prSet presAssocID="{64E48332-6464-40B4-A74D-7EB0C32F3467}" presName="dummy" presStyleCnt="0"/>
      <dgm:spPr/>
    </dgm:pt>
    <dgm:pt modelId="{C12857C1-694D-4C0A-8B99-6BFCA5AEDAB8}" type="pres">
      <dgm:prSet presAssocID="{8D8455A2-7C04-4C46-BC6E-D820BEA37961}" presName="sibTrans" presStyleLbl="sibTrans2D1" presStyleIdx="1" presStyleCnt="5"/>
      <dgm:spPr/>
      <dgm:t>
        <a:bodyPr/>
        <a:lstStyle/>
        <a:p>
          <a:endParaRPr lang="en-US"/>
        </a:p>
      </dgm:t>
    </dgm:pt>
    <dgm:pt modelId="{0F677FC1-86E5-44BF-A10B-88BE38A3F996}" type="pres">
      <dgm:prSet presAssocID="{710F5911-3CA7-4691-909E-A9ABE8F4E38C}" presName="node" presStyleLbl="node1" presStyleIdx="2" presStyleCnt="5">
        <dgm:presLayoutVars>
          <dgm:bulletEnabled val="1"/>
        </dgm:presLayoutVars>
      </dgm:prSet>
      <dgm:spPr/>
      <dgm:t>
        <a:bodyPr/>
        <a:lstStyle/>
        <a:p>
          <a:endParaRPr lang="en-US"/>
        </a:p>
      </dgm:t>
    </dgm:pt>
    <dgm:pt modelId="{511ED53D-A451-4163-B2BB-D70FE42E59F2}" type="pres">
      <dgm:prSet presAssocID="{710F5911-3CA7-4691-909E-A9ABE8F4E38C}" presName="dummy" presStyleCnt="0"/>
      <dgm:spPr/>
    </dgm:pt>
    <dgm:pt modelId="{45D00F26-8CAE-438E-971C-53F187D2C0B0}" type="pres">
      <dgm:prSet presAssocID="{978D1F60-2B32-41F3-99B1-16F4FFDCDE68}" presName="sibTrans" presStyleLbl="sibTrans2D1" presStyleIdx="2" presStyleCnt="5"/>
      <dgm:spPr/>
      <dgm:t>
        <a:bodyPr/>
        <a:lstStyle/>
        <a:p>
          <a:endParaRPr lang="en-US"/>
        </a:p>
      </dgm:t>
    </dgm:pt>
    <dgm:pt modelId="{CE097C0C-C6EA-4814-BB67-D63F4B3F9CB5}" type="pres">
      <dgm:prSet presAssocID="{1F801AFC-9E0B-46EF-B6A8-1AA0B69D0AB0}" presName="node" presStyleLbl="node1" presStyleIdx="3" presStyleCnt="5">
        <dgm:presLayoutVars>
          <dgm:bulletEnabled val="1"/>
        </dgm:presLayoutVars>
      </dgm:prSet>
      <dgm:spPr/>
      <dgm:t>
        <a:bodyPr/>
        <a:lstStyle/>
        <a:p>
          <a:endParaRPr lang="en-US"/>
        </a:p>
      </dgm:t>
    </dgm:pt>
    <dgm:pt modelId="{176E80EA-D612-47FB-9976-485E30A25BD5}" type="pres">
      <dgm:prSet presAssocID="{1F801AFC-9E0B-46EF-B6A8-1AA0B69D0AB0}" presName="dummy" presStyleCnt="0"/>
      <dgm:spPr/>
    </dgm:pt>
    <dgm:pt modelId="{98A11ADE-5D8C-4913-B7DE-49BE124A96AA}" type="pres">
      <dgm:prSet presAssocID="{F122B836-C772-44F5-BCBB-195084A48DB3}" presName="sibTrans" presStyleLbl="sibTrans2D1" presStyleIdx="3" presStyleCnt="5"/>
      <dgm:spPr/>
      <dgm:t>
        <a:bodyPr/>
        <a:lstStyle/>
        <a:p>
          <a:endParaRPr lang="en-US"/>
        </a:p>
      </dgm:t>
    </dgm:pt>
    <dgm:pt modelId="{D5A5F49F-CC54-4664-B5F0-4F7905F97BE5}" type="pres">
      <dgm:prSet presAssocID="{FF9ACCA7-9AC0-42EA-8CC5-3EA27008E885}" presName="node" presStyleLbl="node1" presStyleIdx="4" presStyleCnt="5">
        <dgm:presLayoutVars>
          <dgm:bulletEnabled val="1"/>
        </dgm:presLayoutVars>
      </dgm:prSet>
      <dgm:spPr/>
      <dgm:t>
        <a:bodyPr/>
        <a:lstStyle/>
        <a:p>
          <a:endParaRPr lang="en-US"/>
        </a:p>
      </dgm:t>
    </dgm:pt>
    <dgm:pt modelId="{20D7C64A-07A3-4023-B738-BF39CE99B652}" type="pres">
      <dgm:prSet presAssocID="{FF9ACCA7-9AC0-42EA-8CC5-3EA27008E885}" presName="dummy" presStyleCnt="0"/>
      <dgm:spPr/>
    </dgm:pt>
    <dgm:pt modelId="{48D6FD29-6CF3-4D5C-8D67-13C591B037F3}" type="pres">
      <dgm:prSet presAssocID="{DA419743-A79E-4DD5-8FDB-DFF6925A545E}" presName="sibTrans" presStyleLbl="sibTrans2D1" presStyleIdx="4" presStyleCnt="5"/>
      <dgm:spPr/>
      <dgm:t>
        <a:bodyPr/>
        <a:lstStyle/>
        <a:p>
          <a:endParaRPr lang="en-US"/>
        </a:p>
      </dgm:t>
    </dgm:pt>
  </dgm:ptLst>
  <dgm:cxnLst>
    <dgm:cxn modelId="{92CAEF16-F989-40C0-B1E6-2F46D7049C2C}" type="presOf" srcId="{DA419743-A79E-4DD5-8FDB-DFF6925A545E}" destId="{48D6FD29-6CF3-4D5C-8D67-13C591B037F3}" srcOrd="0" destOrd="0" presId="urn:microsoft.com/office/officeart/2005/8/layout/radial6"/>
    <dgm:cxn modelId="{62260B0A-D934-44EE-A687-3C63A755F6E6}" type="presOf" srcId="{53C8AB9F-C404-40D5-8FE0-CAA9766CAFF1}" destId="{444BE4DE-445B-4A8D-8338-C36EA13A44F8}" srcOrd="0" destOrd="0" presId="urn:microsoft.com/office/officeart/2005/8/layout/radial6"/>
    <dgm:cxn modelId="{E1F06B6E-5EAC-4DF7-893B-F3EC72E11B64}" type="presOf" srcId="{978D1F60-2B32-41F3-99B1-16F4FFDCDE68}" destId="{45D00F26-8CAE-438E-971C-53F187D2C0B0}" srcOrd="0" destOrd="0" presId="urn:microsoft.com/office/officeart/2005/8/layout/radial6"/>
    <dgm:cxn modelId="{E93B5D8E-8BAB-46A3-B2BF-1FF207728F28}" type="presOf" srcId="{150E898E-BFB8-4490-A970-118BC4E1F586}" destId="{8361FCDB-7B82-472A-8383-801816DD77C8}" srcOrd="0" destOrd="0" presId="urn:microsoft.com/office/officeart/2005/8/layout/radial6"/>
    <dgm:cxn modelId="{897986F0-E8B9-4C41-A2D0-E4B28A1632D5}" type="presOf" srcId="{8D8455A2-7C04-4C46-BC6E-D820BEA37961}" destId="{C12857C1-694D-4C0A-8B99-6BFCA5AEDAB8}" srcOrd="0" destOrd="0" presId="urn:microsoft.com/office/officeart/2005/8/layout/radial6"/>
    <dgm:cxn modelId="{F84816FA-1160-4AD0-B1CE-626570801456}" srcId="{151210C4-4275-4088-A8D5-8C884A874A7F}" destId="{1F801AFC-9E0B-46EF-B6A8-1AA0B69D0AB0}" srcOrd="3" destOrd="0" parTransId="{BBDC04E6-C8E7-41F8-AB36-BBF5911F3B76}" sibTransId="{F122B836-C772-44F5-BCBB-195084A48DB3}"/>
    <dgm:cxn modelId="{16179230-8E33-477E-8CE4-AC06AD1C8E3D}" srcId="{53C8AB9F-C404-40D5-8FE0-CAA9766CAFF1}" destId="{151210C4-4275-4088-A8D5-8C884A874A7F}" srcOrd="0" destOrd="0" parTransId="{54D8F8CA-A6CD-4F28-B422-646BCFF66A23}" sibTransId="{772143AC-D92C-46DB-91A5-FA51DDB9AAF4}"/>
    <dgm:cxn modelId="{DFBF2A84-0A57-4611-8537-644BF211E050}" type="presOf" srcId="{151210C4-4275-4088-A8D5-8C884A874A7F}" destId="{53E658DC-8624-4E97-9579-19A568260A2B}" srcOrd="0" destOrd="0" presId="urn:microsoft.com/office/officeart/2005/8/layout/radial6"/>
    <dgm:cxn modelId="{E50B49BD-D952-45FA-92C4-22BEC9CF2A02}" srcId="{151210C4-4275-4088-A8D5-8C884A874A7F}" destId="{FF9ACCA7-9AC0-42EA-8CC5-3EA27008E885}" srcOrd="4" destOrd="0" parTransId="{D39B3436-08AE-40B8-A83B-7E0E22389873}" sibTransId="{DA419743-A79E-4DD5-8FDB-DFF6925A545E}"/>
    <dgm:cxn modelId="{407D01A5-435C-4B05-BD34-BB6C3BC64EFA}" type="presOf" srcId="{FF9ACCA7-9AC0-42EA-8CC5-3EA27008E885}" destId="{D5A5F49F-CC54-4664-B5F0-4F7905F97BE5}" srcOrd="0" destOrd="0" presId="urn:microsoft.com/office/officeart/2005/8/layout/radial6"/>
    <dgm:cxn modelId="{B9C70A27-0BBB-4294-AB12-948B80473E69}" srcId="{151210C4-4275-4088-A8D5-8C884A874A7F}" destId="{710F5911-3CA7-4691-909E-A9ABE8F4E38C}" srcOrd="2" destOrd="0" parTransId="{0C69277D-09CD-4A3C-ABAC-4812725BB657}" sibTransId="{978D1F60-2B32-41F3-99B1-16F4FFDCDE68}"/>
    <dgm:cxn modelId="{68708A54-1F12-482A-A6F0-E8DA71FCF0B6}" srcId="{151210C4-4275-4088-A8D5-8C884A874A7F}" destId="{888C9838-9FDC-40F3-87F2-03E5DC3EA672}" srcOrd="0" destOrd="0" parTransId="{61276B8F-0322-438A-B88F-E9C6E9F67ADD}" sibTransId="{150E898E-BFB8-4490-A970-118BC4E1F586}"/>
    <dgm:cxn modelId="{9C602365-50ED-4C58-9E8D-18D0D3E456DA}" type="presOf" srcId="{1F801AFC-9E0B-46EF-B6A8-1AA0B69D0AB0}" destId="{CE097C0C-C6EA-4814-BB67-D63F4B3F9CB5}" srcOrd="0" destOrd="0" presId="urn:microsoft.com/office/officeart/2005/8/layout/radial6"/>
    <dgm:cxn modelId="{DF48678A-06FA-4301-964F-B2A861BBD1F6}" type="presOf" srcId="{710F5911-3CA7-4691-909E-A9ABE8F4E38C}" destId="{0F677FC1-86E5-44BF-A10B-88BE38A3F996}" srcOrd="0" destOrd="0" presId="urn:microsoft.com/office/officeart/2005/8/layout/radial6"/>
    <dgm:cxn modelId="{D96D480D-CAF5-444D-81CA-9F1D5B001322}" type="presOf" srcId="{F122B836-C772-44F5-BCBB-195084A48DB3}" destId="{98A11ADE-5D8C-4913-B7DE-49BE124A96AA}" srcOrd="0" destOrd="0" presId="urn:microsoft.com/office/officeart/2005/8/layout/radial6"/>
    <dgm:cxn modelId="{06B4B23B-5BF0-4ADE-986A-704B43B81448}" type="presOf" srcId="{888C9838-9FDC-40F3-87F2-03E5DC3EA672}" destId="{9A17C122-3DAE-48DE-8884-9118633834C1}" srcOrd="0" destOrd="0" presId="urn:microsoft.com/office/officeart/2005/8/layout/radial6"/>
    <dgm:cxn modelId="{BC111AE6-4367-45CA-8292-B3F41E3C47AC}" srcId="{151210C4-4275-4088-A8D5-8C884A874A7F}" destId="{64E48332-6464-40B4-A74D-7EB0C32F3467}" srcOrd="1" destOrd="0" parTransId="{881E766D-0DD5-4D5D-AEED-544DBEC1E882}" sibTransId="{8D8455A2-7C04-4C46-BC6E-D820BEA37961}"/>
    <dgm:cxn modelId="{8054AE02-5CB6-4BBA-BEAC-77707F40F1A6}" type="presOf" srcId="{64E48332-6464-40B4-A74D-7EB0C32F3467}" destId="{7BC38427-6AE5-406B-A332-8998B303114A}" srcOrd="0" destOrd="0" presId="urn:microsoft.com/office/officeart/2005/8/layout/radial6"/>
    <dgm:cxn modelId="{17667DCE-995C-429B-874C-3E0A6FB38D1D}" type="presParOf" srcId="{444BE4DE-445B-4A8D-8338-C36EA13A44F8}" destId="{53E658DC-8624-4E97-9579-19A568260A2B}" srcOrd="0" destOrd="0" presId="urn:microsoft.com/office/officeart/2005/8/layout/radial6"/>
    <dgm:cxn modelId="{3F10148E-AF53-4A77-B117-D2401712AD5D}" type="presParOf" srcId="{444BE4DE-445B-4A8D-8338-C36EA13A44F8}" destId="{9A17C122-3DAE-48DE-8884-9118633834C1}" srcOrd="1" destOrd="0" presId="urn:microsoft.com/office/officeart/2005/8/layout/radial6"/>
    <dgm:cxn modelId="{8BCF831D-D697-49E5-8C5E-D896B1382E64}" type="presParOf" srcId="{444BE4DE-445B-4A8D-8338-C36EA13A44F8}" destId="{F75BAC38-3E62-477D-BFEA-4EC204C401FA}" srcOrd="2" destOrd="0" presId="urn:microsoft.com/office/officeart/2005/8/layout/radial6"/>
    <dgm:cxn modelId="{E52F45D7-AD4E-476B-8AAF-F2F075387805}" type="presParOf" srcId="{444BE4DE-445B-4A8D-8338-C36EA13A44F8}" destId="{8361FCDB-7B82-472A-8383-801816DD77C8}" srcOrd="3" destOrd="0" presId="urn:microsoft.com/office/officeart/2005/8/layout/radial6"/>
    <dgm:cxn modelId="{CFF30F8E-E7CB-49EF-B3B2-F5F83BB01A1B}" type="presParOf" srcId="{444BE4DE-445B-4A8D-8338-C36EA13A44F8}" destId="{7BC38427-6AE5-406B-A332-8998B303114A}" srcOrd="4" destOrd="0" presId="urn:microsoft.com/office/officeart/2005/8/layout/radial6"/>
    <dgm:cxn modelId="{19E74EB7-C823-4FEB-8E7A-D45F2D1A99E9}" type="presParOf" srcId="{444BE4DE-445B-4A8D-8338-C36EA13A44F8}" destId="{2524606D-95A5-4FEE-9F4A-6A419532B50A}" srcOrd="5" destOrd="0" presId="urn:microsoft.com/office/officeart/2005/8/layout/radial6"/>
    <dgm:cxn modelId="{7452BFE6-3FE6-44EF-8821-BBA6D6E756AA}" type="presParOf" srcId="{444BE4DE-445B-4A8D-8338-C36EA13A44F8}" destId="{C12857C1-694D-4C0A-8B99-6BFCA5AEDAB8}" srcOrd="6" destOrd="0" presId="urn:microsoft.com/office/officeart/2005/8/layout/radial6"/>
    <dgm:cxn modelId="{71DE4CC9-71C7-43EE-8039-325B73E37C63}" type="presParOf" srcId="{444BE4DE-445B-4A8D-8338-C36EA13A44F8}" destId="{0F677FC1-86E5-44BF-A10B-88BE38A3F996}" srcOrd="7" destOrd="0" presId="urn:microsoft.com/office/officeart/2005/8/layout/radial6"/>
    <dgm:cxn modelId="{018CE09B-9DD7-429D-91B5-8BB9D58E54E3}" type="presParOf" srcId="{444BE4DE-445B-4A8D-8338-C36EA13A44F8}" destId="{511ED53D-A451-4163-B2BB-D70FE42E59F2}" srcOrd="8" destOrd="0" presId="urn:microsoft.com/office/officeart/2005/8/layout/radial6"/>
    <dgm:cxn modelId="{02D1A759-E94A-4A9B-90A4-9658E5F9ADC1}" type="presParOf" srcId="{444BE4DE-445B-4A8D-8338-C36EA13A44F8}" destId="{45D00F26-8CAE-438E-971C-53F187D2C0B0}" srcOrd="9" destOrd="0" presId="urn:microsoft.com/office/officeart/2005/8/layout/radial6"/>
    <dgm:cxn modelId="{F0D00DEF-CA76-47F8-AA23-D9082BB7F239}" type="presParOf" srcId="{444BE4DE-445B-4A8D-8338-C36EA13A44F8}" destId="{CE097C0C-C6EA-4814-BB67-D63F4B3F9CB5}" srcOrd="10" destOrd="0" presId="urn:microsoft.com/office/officeart/2005/8/layout/radial6"/>
    <dgm:cxn modelId="{5BF5FBC3-F101-4786-BD48-F6D350831407}" type="presParOf" srcId="{444BE4DE-445B-4A8D-8338-C36EA13A44F8}" destId="{176E80EA-D612-47FB-9976-485E30A25BD5}" srcOrd="11" destOrd="0" presId="urn:microsoft.com/office/officeart/2005/8/layout/radial6"/>
    <dgm:cxn modelId="{8A6D4BF5-17F6-40D2-ABD8-D7F1EDD843FB}" type="presParOf" srcId="{444BE4DE-445B-4A8D-8338-C36EA13A44F8}" destId="{98A11ADE-5D8C-4913-B7DE-49BE124A96AA}" srcOrd="12" destOrd="0" presId="urn:microsoft.com/office/officeart/2005/8/layout/radial6"/>
    <dgm:cxn modelId="{A50F680D-7E49-4342-8103-BA9589D01639}" type="presParOf" srcId="{444BE4DE-445B-4A8D-8338-C36EA13A44F8}" destId="{D5A5F49F-CC54-4664-B5F0-4F7905F97BE5}" srcOrd="13" destOrd="0" presId="urn:microsoft.com/office/officeart/2005/8/layout/radial6"/>
    <dgm:cxn modelId="{1B0D8860-A7B6-49A5-8EAA-69A0F7EF82C8}" type="presParOf" srcId="{444BE4DE-445B-4A8D-8338-C36EA13A44F8}" destId="{20D7C64A-07A3-4023-B738-BF39CE99B652}" srcOrd="14" destOrd="0" presId="urn:microsoft.com/office/officeart/2005/8/layout/radial6"/>
    <dgm:cxn modelId="{08C7C615-AF91-4C42-97DE-166D6BF28168}" type="presParOf" srcId="{444BE4DE-445B-4A8D-8338-C36EA13A44F8}" destId="{48D6FD29-6CF3-4D5C-8D67-13C591B037F3}"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D6FD29-6CF3-4D5C-8D67-13C591B037F3}">
      <dsp:nvSpPr>
        <dsp:cNvPr id="0" name=""/>
        <dsp:cNvSpPr/>
      </dsp:nvSpPr>
      <dsp:spPr>
        <a:xfrm>
          <a:off x="1784057" y="733978"/>
          <a:ext cx="4890085" cy="4890085"/>
        </a:xfrm>
        <a:prstGeom prst="blockArc">
          <a:avLst>
            <a:gd name="adj1" fmla="val 11880000"/>
            <a:gd name="adj2" fmla="val 16200000"/>
            <a:gd name="adj3" fmla="val 464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A11ADE-5D8C-4913-B7DE-49BE124A96AA}">
      <dsp:nvSpPr>
        <dsp:cNvPr id="0" name=""/>
        <dsp:cNvSpPr/>
      </dsp:nvSpPr>
      <dsp:spPr>
        <a:xfrm>
          <a:off x="1784057" y="733978"/>
          <a:ext cx="4890085" cy="4890085"/>
        </a:xfrm>
        <a:prstGeom prst="blockArc">
          <a:avLst>
            <a:gd name="adj1" fmla="val 7560000"/>
            <a:gd name="adj2" fmla="val 11880000"/>
            <a:gd name="adj3" fmla="val 464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5D00F26-8CAE-438E-971C-53F187D2C0B0}">
      <dsp:nvSpPr>
        <dsp:cNvPr id="0" name=""/>
        <dsp:cNvSpPr/>
      </dsp:nvSpPr>
      <dsp:spPr>
        <a:xfrm>
          <a:off x="1784057" y="733978"/>
          <a:ext cx="4890085" cy="4890085"/>
        </a:xfrm>
        <a:prstGeom prst="blockArc">
          <a:avLst>
            <a:gd name="adj1" fmla="val 3240000"/>
            <a:gd name="adj2" fmla="val 7560000"/>
            <a:gd name="adj3" fmla="val 464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2857C1-694D-4C0A-8B99-6BFCA5AEDAB8}">
      <dsp:nvSpPr>
        <dsp:cNvPr id="0" name=""/>
        <dsp:cNvSpPr/>
      </dsp:nvSpPr>
      <dsp:spPr>
        <a:xfrm>
          <a:off x="1784057" y="733978"/>
          <a:ext cx="4890085" cy="4890085"/>
        </a:xfrm>
        <a:prstGeom prst="blockArc">
          <a:avLst>
            <a:gd name="adj1" fmla="val 20520000"/>
            <a:gd name="adj2" fmla="val 3240000"/>
            <a:gd name="adj3" fmla="val 464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61FCDB-7B82-472A-8383-801816DD77C8}">
      <dsp:nvSpPr>
        <dsp:cNvPr id="0" name=""/>
        <dsp:cNvSpPr/>
      </dsp:nvSpPr>
      <dsp:spPr>
        <a:xfrm>
          <a:off x="1784057" y="733978"/>
          <a:ext cx="4890085" cy="4890085"/>
        </a:xfrm>
        <a:prstGeom prst="blockArc">
          <a:avLst>
            <a:gd name="adj1" fmla="val 16200000"/>
            <a:gd name="adj2" fmla="val 20520000"/>
            <a:gd name="adj3" fmla="val 464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3E658DC-8624-4E97-9579-19A568260A2B}">
      <dsp:nvSpPr>
        <dsp:cNvPr id="0" name=""/>
        <dsp:cNvSpPr/>
      </dsp:nvSpPr>
      <dsp:spPr>
        <a:xfrm>
          <a:off x="3103680" y="2053601"/>
          <a:ext cx="2250839" cy="2250839"/>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smtClean="0">
              <a:effectLst>
                <a:outerShdw blurRad="38100" dist="38100" dir="2700000" algn="tl">
                  <a:srgbClr val="000000">
                    <a:alpha val="43137"/>
                  </a:srgbClr>
                </a:outerShdw>
              </a:effectLst>
            </a:rPr>
            <a:t>Metabolic Syndrome </a:t>
          </a:r>
          <a:endParaRPr lang="en-US" sz="2200" b="1" kern="1200" dirty="0">
            <a:effectLst>
              <a:outerShdw blurRad="38100" dist="38100" dir="2700000" algn="tl">
                <a:srgbClr val="000000">
                  <a:alpha val="43137"/>
                </a:srgbClr>
              </a:outerShdw>
            </a:effectLst>
          </a:endParaRPr>
        </a:p>
      </dsp:txBody>
      <dsp:txXfrm>
        <a:off x="3433308" y="2383229"/>
        <a:ext cx="1591583" cy="1591583"/>
      </dsp:txXfrm>
    </dsp:sp>
    <dsp:sp modelId="{9A17C122-3DAE-48DE-8884-9118633834C1}">
      <dsp:nvSpPr>
        <dsp:cNvPr id="0" name=""/>
        <dsp:cNvSpPr/>
      </dsp:nvSpPr>
      <dsp:spPr>
        <a:xfrm>
          <a:off x="3441306" y="2906"/>
          <a:ext cx="1575587" cy="1575587"/>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38100" dist="38100" dir="2700000" algn="tl">
                  <a:srgbClr val="000000">
                    <a:alpha val="43137"/>
                  </a:srgbClr>
                </a:outerShdw>
              </a:effectLst>
            </a:rPr>
            <a:t>Obesity</a:t>
          </a:r>
          <a:endParaRPr lang="en-US" sz="1800" b="1" kern="1200" dirty="0">
            <a:effectLst>
              <a:outerShdw blurRad="38100" dist="38100" dir="2700000" algn="tl">
                <a:srgbClr val="000000">
                  <a:alpha val="43137"/>
                </a:srgbClr>
              </a:outerShdw>
            </a:effectLst>
          </a:endParaRPr>
        </a:p>
      </dsp:txBody>
      <dsp:txXfrm>
        <a:off x="3672045" y="233645"/>
        <a:ext cx="1114109" cy="1114109"/>
      </dsp:txXfrm>
    </dsp:sp>
    <dsp:sp modelId="{7BC38427-6AE5-406B-A332-8998B303114A}">
      <dsp:nvSpPr>
        <dsp:cNvPr id="0" name=""/>
        <dsp:cNvSpPr/>
      </dsp:nvSpPr>
      <dsp:spPr>
        <a:xfrm>
          <a:off x="5712734" y="1653195"/>
          <a:ext cx="1575587" cy="1575587"/>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a:p>
      </dsp:txBody>
      <dsp:txXfrm>
        <a:off x="5943473" y="1883934"/>
        <a:ext cx="1114109" cy="1114109"/>
      </dsp:txXfrm>
    </dsp:sp>
    <dsp:sp modelId="{0F677FC1-86E5-44BF-A10B-88BE38A3F996}">
      <dsp:nvSpPr>
        <dsp:cNvPr id="0" name=""/>
        <dsp:cNvSpPr/>
      </dsp:nvSpPr>
      <dsp:spPr>
        <a:xfrm>
          <a:off x="4845126" y="4323420"/>
          <a:ext cx="1575587" cy="1575587"/>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38100" dist="38100" dir="2700000" algn="tl">
                  <a:srgbClr val="000000">
                    <a:alpha val="43137"/>
                  </a:srgbClr>
                </a:outerShdw>
              </a:effectLst>
            </a:rPr>
            <a:t>Fasting Blood Glucose &gt;110 </a:t>
          </a:r>
          <a:endParaRPr lang="en-US" sz="2000" b="1" kern="1200" dirty="0">
            <a:effectLst>
              <a:outerShdw blurRad="38100" dist="38100" dir="2700000" algn="tl">
                <a:srgbClr val="000000">
                  <a:alpha val="43137"/>
                </a:srgbClr>
              </a:outerShdw>
            </a:effectLst>
          </a:endParaRPr>
        </a:p>
      </dsp:txBody>
      <dsp:txXfrm>
        <a:off x="5075865" y="4554159"/>
        <a:ext cx="1114109" cy="1114109"/>
      </dsp:txXfrm>
    </dsp:sp>
    <dsp:sp modelId="{CE097C0C-C6EA-4814-BB67-D63F4B3F9CB5}">
      <dsp:nvSpPr>
        <dsp:cNvPr id="0" name=""/>
        <dsp:cNvSpPr/>
      </dsp:nvSpPr>
      <dsp:spPr>
        <a:xfrm>
          <a:off x="2037486" y="4323420"/>
          <a:ext cx="1575587" cy="1575587"/>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38100" dist="38100" dir="2700000" algn="tl">
                  <a:srgbClr val="000000">
                    <a:alpha val="43137"/>
                  </a:srgbClr>
                </a:outerShdw>
              </a:effectLst>
            </a:rPr>
            <a:t>High HDL</a:t>
          </a:r>
          <a:endParaRPr lang="en-US" sz="2000" b="1" kern="1200" dirty="0">
            <a:effectLst>
              <a:outerShdw blurRad="38100" dist="38100" dir="2700000" algn="tl">
                <a:srgbClr val="000000">
                  <a:alpha val="43137"/>
                </a:srgbClr>
              </a:outerShdw>
            </a:effectLst>
          </a:endParaRPr>
        </a:p>
      </dsp:txBody>
      <dsp:txXfrm>
        <a:off x="2268225" y="4554159"/>
        <a:ext cx="1114109" cy="1114109"/>
      </dsp:txXfrm>
    </dsp:sp>
    <dsp:sp modelId="{D5A5F49F-CC54-4664-B5F0-4F7905F97BE5}">
      <dsp:nvSpPr>
        <dsp:cNvPr id="0" name=""/>
        <dsp:cNvSpPr/>
      </dsp:nvSpPr>
      <dsp:spPr>
        <a:xfrm>
          <a:off x="1169877" y="1653195"/>
          <a:ext cx="1575587" cy="1575587"/>
        </a:xfrm>
        <a:prstGeom prst="ellipse">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38100" dist="38100" dir="2700000" algn="tl">
                  <a:srgbClr val="000000">
                    <a:alpha val="43137"/>
                  </a:srgbClr>
                </a:outerShdw>
              </a:effectLst>
            </a:rPr>
            <a:t>High</a:t>
          </a:r>
        </a:p>
        <a:p>
          <a:pPr lvl="0" algn="ctr" defTabSz="800100">
            <a:lnSpc>
              <a:spcPct val="90000"/>
            </a:lnSpc>
            <a:spcBef>
              <a:spcPct val="0"/>
            </a:spcBef>
            <a:spcAft>
              <a:spcPct val="35000"/>
            </a:spcAft>
          </a:pPr>
          <a:r>
            <a:rPr lang="en-US" sz="1600" b="1" kern="1200" dirty="0" smtClean="0">
              <a:effectLst>
                <a:outerShdw blurRad="38100" dist="38100" dir="2700000" algn="tl">
                  <a:srgbClr val="000000">
                    <a:alpha val="43137"/>
                  </a:srgbClr>
                </a:outerShdw>
              </a:effectLst>
            </a:rPr>
            <a:t>Tri-</a:t>
          </a:r>
          <a:r>
            <a:rPr lang="en-US" sz="1600" b="1" kern="1200" dirty="0" err="1" smtClean="0">
              <a:effectLst>
                <a:outerShdw blurRad="38100" dist="38100" dir="2700000" algn="tl">
                  <a:srgbClr val="000000">
                    <a:alpha val="43137"/>
                  </a:srgbClr>
                </a:outerShdw>
              </a:effectLst>
            </a:rPr>
            <a:t>glycerides</a:t>
          </a:r>
          <a:endParaRPr lang="en-US" sz="1600" b="1" kern="1200" dirty="0">
            <a:effectLst>
              <a:outerShdw blurRad="38100" dist="38100" dir="2700000" algn="tl">
                <a:srgbClr val="000000">
                  <a:alpha val="43137"/>
                </a:srgbClr>
              </a:outerShdw>
            </a:effectLst>
          </a:endParaRPr>
        </a:p>
      </dsp:txBody>
      <dsp:txXfrm>
        <a:off x="1400616" y="1883934"/>
        <a:ext cx="1114109" cy="111410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4F4E8B2A-99F4-482A-BCEB-54DA129161BD}" type="datetimeFigureOut">
              <a:rPr lang="en-US" smtClean="0"/>
              <a:pPr/>
              <a:t>4/2/2013</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1747804E-5287-4D73-A2F1-6D097C789A1A}" type="slidenum">
              <a:rPr lang="en-US" smtClean="0"/>
              <a:pPr/>
              <a:t>‹#›</a:t>
            </a:fld>
            <a:endParaRPr lang="en-US"/>
          </a:p>
        </p:txBody>
      </p:sp>
    </p:spTree>
    <p:extLst>
      <p:ext uri="{BB962C8B-B14F-4D97-AF65-F5344CB8AC3E}">
        <p14:creationId xmlns:p14="http://schemas.microsoft.com/office/powerpoint/2010/main" val="3967907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438495B-08CE-42E2-B9B6-86FAFDBB2590}" type="datetimeFigureOut">
              <a:rPr lang="en-US" smtClean="0"/>
              <a:pPr/>
              <a:t>4/2/2013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44B630C8-E66A-47D2-A6F0-FB499F957EBF}" type="slidenum">
              <a:rPr lang="en-US" smtClean="0"/>
              <a:pPr/>
              <a:t>‹#›</a:t>
            </a:fld>
            <a:endParaRPr lang="en-US"/>
          </a:p>
        </p:txBody>
      </p:sp>
    </p:spTree>
    <p:extLst>
      <p:ext uri="{BB962C8B-B14F-4D97-AF65-F5344CB8AC3E}">
        <p14:creationId xmlns:p14="http://schemas.microsoft.com/office/powerpoint/2010/main" val="785221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B630C8-E66A-47D2-A6F0-FB499F957EBF}"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714E8A5-B69F-418A-8291-BD1A011F3C6C}" type="datetime1">
              <a:rPr lang="en-US" smtClean="0">
                <a:solidFill>
                  <a:srgbClr val="DD8047"/>
                </a:solidFill>
              </a:rPr>
              <a:pPr/>
              <a:t>4/2/2013</a:t>
            </a:fld>
            <a:endParaRPr lang="en-US">
              <a:solidFill>
                <a:srgbClr val="DD8047"/>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a:solidFill>
                <a:srgbClr val="DD8047"/>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867E489-A858-4D21-99DD-BC89EDDB9D7F}"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896586-6E9C-45F9-A1CF-72EA84609957}" type="datetime1">
              <a:rPr lang="en-US" smtClean="0">
                <a:solidFill>
                  <a:srgbClr val="DD8047"/>
                </a:solidFill>
              </a:rPr>
              <a:pPr/>
              <a:t>4/2/2013</a:t>
            </a:fld>
            <a:endParaRPr lang="en-US">
              <a:solidFill>
                <a:srgbClr val="DD8047"/>
              </a:solidFill>
            </a:endParaRPr>
          </a:p>
        </p:txBody>
      </p:sp>
      <p:sp>
        <p:nvSpPr>
          <p:cNvPr id="5" name="Footer Placeholder 4"/>
          <p:cNvSpPr>
            <a:spLocks noGrp="1"/>
          </p:cNvSpPr>
          <p:nvPr>
            <p:ph type="ftr" sz="quarter" idx="11"/>
          </p:nvPr>
        </p:nvSpPr>
        <p:spPr/>
        <p:txBody>
          <a:bodyPr/>
          <a:lstStyle/>
          <a:p>
            <a:endParaRPr lang="en-US">
              <a:solidFill>
                <a:srgbClr val="DD8047"/>
              </a:solidFill>
            </a:endParaRPr>
          </a:p>
        </p:txBody>
      </p:sp>
      <p:sp>
        <p:nvSpPr>
          <p:cNvPr id="6" name="Slide Number Placeholder 5"/>
          <p:cNvSpPr>
            <a:spLocks noGrp="1"/>
          </p:cNvSpPr>
          <p:nvPr>
            <p:ph type="sldNum" sz="quarter" idx="12"/>
          </p:nvPr>
        </p:nvSpPr>
        <p:spPr/>
        <p:txBody>
          <a:bodyPr/>
          <a:lstStyle/>
          <a:p>
            <a:fld id="{2867E489-A858-4D21-99DD-BC89EDDB9D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E62835-6996-496C-87B8-A12C8DDFF5F3}" type="datetime1">
              <a:rPr lang="en-US" smtClean="0">
                <a:solidFill>
                  <a:srgbClr val="DD8047"/>
                </a:solidFill>
              </a:rPr>
              <a:pPr/>
              <a:t>4/2/2013</a:t>
            </a:fld>
            <a:endParaRPr lang="en-US">
              <a:solidFill>
                <a:srgbClr val="DD8047"/>
              </a:solidFill>
            </a:endParaRPr>
          </a:p>
        </p:txBody>
      </p:sp>
      <p:sp>
        <p:nvSpPr>
          <p:cNvPr id="5" name="Footer Placeholder 4"/>
          <p:cNvSpPr>
            <a:spLocks noGrp="1"/>
          </p:cNvSpPr>
          <p:nvPr>
            <p:ph type="ftr" sz="quarter" idx="11"/>
          </p:nvPr>
        </p:nvSpPr>
        <p:spPr/>
        <p:txBody>
          <a:bodyPr/>
          <a:lstStyle/>
          <a:p>
            <a:endParaRPr lang="en-US">
              <a:solidFill>
                <a:srgbClr val="DD8047"/>
              </a:solidFill>
            </a:endParaRPr>
          </a:p>
        </p:txBody>
      </p:sp>
      <p:sp>
        <p:nvSpPr>
          <p:cNvPr id="6" name="Slide Number Placeholder 5"/>
          <p:cNvSpPr>
            <a:spLocks noGrp="1"/>
          </p:cNvSpPr>
          <p:nvPr>
            <p:ph type="sldNum" sz="quarter" idx="12"/>
          </p:nvPr>
        </p:nvSpPr>
        <p:spPr/>
        <p:txBody>
          <a:bodyPr/>
          <a:lstStyle/>
          <a:p>
            <a:fld id="{2867E489-A858-4D21-99DD-BC89EDDB9D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6BCC2F-A376-48E5-B17F-D60F7E410B3E}" type="datetime1">
              <a:rPr lang="en-US" smtClean="0">
                <a:solidFill>
                  <a:srgbClr val="DD8047"/>
                </a:solidFill>
              </a:rPr>
              <a:pPr/>
              <a:t>4/2/2013</a:t>
            </a:fld>
            <a:endParaRPr lang="en-US">
              <a:solidFill>
                <a:srgbClr val="DD8047"/>
              </a:solidFill>
            </a:endParaRPr>
          </a:p>
        </p:txBody>
      </p:sp>
      <p:sp>
        <p:nvSpPr>
          <p:cNvPr id="5" name="Footer Placeholder 4"/>
          <p:cNvSpPr>
            <a:spLocks noGrp="1"/>
          </p:cNvSpPr>
          <p:nvPr>
            <p:ph type="ftr" sz="quarter" idx="11"/>
          </p:nvPr>
        </p:nvSpPr>
        <p:spPr/>
        <p:txBody>
          <a:bodyPr/>
          <a:lstStyle/>
          <a:p>
            <a:endParaRPr lang="en-US">
              <a:solidFill>
                <a:srgbClr val="DD8047"/>
              </a:solidFill>
            </a:endParaRPr>
          </a:p>
        </p:txBody>
      </p:sp>
      <p:sp>
        <p:nvSpPr>
          <p:cNvPr id="6" name="Slide Number Placeholder 5"/>
          <p:cNvSpPr>
            <a:spLocks noGrp="1"/>
          </p:cNvSpPr>
          <p:nvPr>
            <p:ph type="sldNum" sz="quarter" idx="12"/>
          </p:nvPr>
        </p:nvSpPr>
        <p:spPr/>
        <p:txBody>
          <a:bodyPr/>
          <a:lstStyle/>
          <a:p>
            <a:fld id="{2867E489-A858-4D21-99DD-BC89EDDB9D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1BC68DF-3BA0-4C17-9AED-E4655B8B7D95}" type="datetime1">
              <a:rPr lang="en-US" smtClean="0">
                <a:solidFill>
                  <a:srgbClr val="DD8047"/>
                </a:solidFill>
              </a:rPr>
              <a:pPr/>
              <a:t>4/2/2013</a:t>
            </a:fld>
            <a:endParaRPr lang="en-US">
              <a:solidFill>
                <a:srgbClr val="DD8047"/>
              </a:solidFill>
            </a:endParaRPr>
          </a:p>
        </p:txBody>
      </p:sp>
      <p:sp>
        <p:nvSpPr>
          <p:cNvPr id="5" name="Footer Placeholder 4"/>
          <p:cNvSpPr>
            <a:spLocks noGrp="1"/>
          </p:cNvSpPr>
          <p:nvPr>
            <p:ph type="ftr" sz="quarter" idx="11"/>
          </p:nvPr>
        </p:nvSpPr>
        <p:spPr/>
        <p:txBody>
          <a:bodyPr/>
          <a:lstStyle/>
          <a:p>
            <a:endParaRPr lang="en-US">
              <a:solidFill>
                <a:srgbClr val="DD8047"/>
              </a:solidFill>
            </a:endParaRPr>
          </a:p>
        </p:txBody>
      </p:sp>
      <p:sp>
        <p:nvSpPr>
          <p:cNvPr id="6" name="Slide Number Placeholder 5"/>
          <p:cNvSpPr>
            <a:spLocks noGrp="1"/>
          </p:cNvSpPr>
          <p:nvPr>
            <p:ph type="sldNum" sz="quarter" idx="12"/>
          </p:nvPr>
        </p:nvSpPr>
        <p:spPr/>
        <p:txBody>
          <a:bodyPr/>
          <a:lstStyle/>
          <a:p>
            <a:fld id="{2867E489-A858-4D21-99DD-BC89EDDB9D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8F3779-A05A-4F24-94EB-EBB391B068F6}" type="datetime1">
              <a:rPr lang="en-US" smtClean="0">
                <a:solidFill>
                  <a:srgbClr val="DD8047"/>
                </a:solidFill>
              </a:rPr>
              <a:pPr/>
              <a:t>4/2/2013</a:t>
            </a:fld>
            <a:endParaRPr lang="en-US">
              <a:solidFill>
                <a:srgbClr val="DD8047"/>
              </a:solidFill>
            </a:endParaRPr>
          </a:p>
        </p:txBody>
      </p:sp>
      <p:sp>
        <p:nvSpPr>
          <p:cNvPr id="6" name="Footer Placeholder 5"/>
          <p:cNvSpPr>
            <a:spLocks noGrp="1"/>
          </p:cNvSpPr>
          <p:nvPr>
            <p:ph type="ftr" sz="quarter" idx="11"/>
          </p:nvPr>
        </p:nvSpPr>
        <p:spPr/>
        <p:txBody>
          <a:bodyPr/>
          <a:lstStyle/>
          <a:p>
            <a:endParaRPr lang="en-US">
              <a:solidFill>
                <a:srgbClr val="DD8047"/>
              </a:solidFill>
            </a:endParaRPr>
          </a:p>
        </p:txBody>
      </p:sp>
      <p:sp>
        <p:nvSpPr>
          <p:cNvPr id="7" name="Slide Number Placeholder 6"/>
          <p:cNvSpPr>
            <a:spLocks noGrp="1"/>
          </p:cNvSpPr>
          <p:nvPr>
            <p:ph type="sldNum" sz="quarter" idx="12"/>
          </p:nvPr>
        </p:nvSpPr>
        <p:spPr/>
        <p:txBody>
          <a:bodyPr/>
          <a:lstStyle/>
          <a:p>
            <a:fld id="{2867E489-A858-4D21-99DD-BC89EDDB9D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CB2CF54-423B-4D86-B73C-A835C0DD60B8}" type="datetime1">
              <a:rPr lang="en-US" smtClean="0">
                <a:solidFill>
                  <a:srgbClr val="DD8047"/>
                </a:solidFill>
              </a:rPr>
              <a:pPr/>
              <a:t>4/2/2013</a:t>
            </a:fld>
            <a:endParaRPr lang="en-US">
              <a:solidFill>
                <a:srgbClr val="DD8047"/>
              </a:solidFill>
            </a:endParaRPr>
          </a:p>
        </p:txBody>
      </p:sp>
      <p:sp>
        <p:nvSpPr>
          <p:cNvPr id="27" name="Slide Number Placeholder 26"/>
          <p:cNvSpPr>
            <a:spLocks noGrp="1"/>
          </p:cNvSpPr>
          <p:nvPr>
            <p:ph type="sldNum" sz="quarter" idx="11"/>
          </p:nvPr>
        </p:nvSpPr>
        <p:spPr/>
        <p:txBody>
          <a:bodyPr rtlCol="0"/>
          <a:lstStyle/>
          <a:p>
            <a:fld id="{2867E489-A858-4D21-99DD-BC89EDDB9D7F}"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solidFill>
                <a:srgbClr val="DD8047"/>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E56B556-2CF7-41EF-8231-2A26AFD9D2EF}" type="datetime1">
              <a:rPr lang="en-US" smtClean="0">
                <a:solidFill>
                  <a:srgbClr val="DD8047"/>
                </a:solidFill>
              </a:rPr>
              <a:pPr/>
              <a:t>4/2/2013</a:t>
            </a:fld>
            <a:endParaRPr lang="en-US">
              <a:solidFill>
                <a:srgbClr val="DD8047"/>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a:solidFill>
                <a:srgbClr val="DD8047"/>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2867E489-A858-4D21-99DD-BC89EDDB9D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6BC2D-9FDF-4F98-937F-97341DB2BF25}" type="datetime1">
              <a:rPr lang="en-US" smtClean="0">
                <a:solidFill>
                  <a:srgbClr val="DD8047"/>
                </a:solidFill>
              </a:rPr>
              <a:pPr/>
              <a:t>4/2/2013</a:t>
            </a:fld>
            <a:endParaRPr lang="en-US">
              <a:solidFill>
                <a:srgbClr val="DD8047"/>
              </a:solidFill>
            </a:endParaRPr>
          </a:p>
        </p:txBody>
      </p:sp>
      <p:sp>
        <p:nvSpPr>
          <p:cNvPr id="3" name="Footer Placeholder 2"/>
          <p:cNvSpPr>
            <a:spLocks noGrp="1"/>
          </p:cNvSpPr>
          <p:nvPr>
            <p:ph type="ftr" sz="quarter" idx="11"/>
          </p:nvPr>
        </p:nvSpPr>
        <p:spPr/>
        <p:txBody>
          <a:bodyPr/>
          <a:lstStyle/>
          <a:p>
            <a:endParaRPr lang="en-US">
              <a:solidFill>
                <a:srgbClr val="DD8047"/>
              </a:solidFill>
            </a:endParaRPr>
          </a:p>
        </p:txBody>
      </p:sp>
      <p:sp>
        <p:nvSpPr>
          <p:cNvPr id="4" name="Slide Number Placeholder 3"/>
          <p:cNvSpPr>
            <a:spLocks noGrp="1"/>
          </p:cNvSpPr>
          <p:nvPr>
            <p:ph type="sldNum" sz="quarter" idx="12"/>
          </p:nvPr>
        </p:nvSpPr>
        <p:spPr/>
        <p:txBody>
          <a:bodyPr/>
          <a:lstStyle/>
          <a:p>
            <a:fld id="{2867E489-A858-4D21-99DD-BC89EDDB9D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0E7623-357A-4A44-B387-31039CF22587}" type="datetime1">
              <a:rPr lang="en-US" smtClean="0">
                <a:solidFill>
                  <a:srgbClr val="DD8047"/>
                </a:solidFill>
              </a:rPr>
              <a:pPr/>
              <a:t>4/2/2013</a:t>
            </a:fld>
            <a:endParaRPr lang="en-US">
              <a:solidFill>
                <a:srgbClr val="DD8047"/>
              </a:solidFill>
            </a:endParaRPr>
          </a:p>
        </p:txBody>
      </p:sp>
      <p:sp>
        <p:nvSpPr>
          <p:cNvPr id="6" name="Footer Placeholder 5"/>
          <p:cNvSpPr>
            <a:spLocks noGrp="1"/>
          </p:cNvSpPr>
          <p:nvPr>
            <p:ph type="ftr" sz="quarter" idx="11"/>
          </p:nvPr>
        </p:nvSpPr>
        <p:spPr/>
        <p:txBody>
          <a:bodyPr/>
          <a:lstStyle/>
          <a:p>
            <a:endParaRPr lang="en-US">
              <a:solidFill>
                <a:srgbClr val="DD8047"/>
              </a:solidFill>
            </a:endParaRPr>
          </a:p>
        </p:txBody>
      </p:sp>
      <p:sp>
        <p:nvSpPr>
          <p:cNvPr id="7" name="Slide Number Placeholder 6"/>
          <p:cNvSpPr>
            <a:spLocks noGrp="1"/>
          </p:cNvSpPr>
          <p:nvPr>
            <p:ph type="sldNum" sz="quarter" idx="12"/>
          </p:nvPr>
        </p:nvSpPr>
        <p:spPr/>
        <p:txBody>
          <a:bodyPr/>
          <a:lstStyle/>
          <a:p>
            <a:fld id="{2867E489-A858-4D21-99DD-BC89EDDB9D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2A0841-0D5E-41F4-A5A1-DEE69454654D}" type="datetime1">
              <a:rPr lang="en-US" smtClean="0">
                <a:solidFill>
                  <a:srgbClr val="DD8047"/>
                </a:solidFill>
              </a:rPr>
              <a:pPr/>
              <a:t>4/2/2013</a:t>
            </a:fld>
            <a:endParaRPr lang="en-US">
              <a:solidFill>
                <a:srgbClr val="DD8047"/>
              </a:solidFill>
            </a:endParaRPr>
          </a:p>
        </p:txBody>
      </p:sp>
      <p:sp>
        <p:nvSpPr>
          <p:cNvPr id="6" name="Footer Placeholder 5"/>
          <p:cNvSpPr>
            <a:spLocks noGrp="1"/>
          </p:cNvSpPr>
          <p:nvPr>
            <p:ph type="ftr" sz="quarter" idx="11"/>
          </p:nvPr>
        </p:nvSpPr>
        <p:spPr/>
        <p:txBody>
          <a:bodyPr/>
          <a:lstStyle/>
          <a:p>
            <a:endParaRPr lang="en-US">
              <a:solidFill>
                <a:srgbClr val="DD8047"/>
              </a:solidFill>
            </a:endParaRPr>
          </a:p>
        </p:txBody>
      </p:sp>
      <p:sp>
        <p:nvSpPr>
          <p:cNvPr id="7" name="Slide Number Placeholder 6"/>
          <p:cNvSpPr>
            <a:spLocks noGrp="1"/>
          </p:cNvSpPr>
          <p:nvPr>
            <p:ph type="sldNum" sz="quarter" idx="12"/>
          </p:nvPr>
        </p:nvSpPr>
        <p:spPr/>
        <p:txBody>
          <a:bodyPr/>
          <a:lstStyle/>
          <a:p>
            <a:fld id="{2867E489-A858-4D21-99DD-BC89EDDB9D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EEA99DC-E5AE-4802-928F-A5617B93AFC3}" type="datetime1">
              <a:rPr lang="en-US" smtClean="0">
                <a:solidFill>
                  <a:srgbClr val="DD8047"/>
                </a:solidFill>
              </a:rPr>
              <a:pPr/>
              <a:t>4/2/2013</a:t>
            </a:fld>
            <a:endParaRPr lang="en-US">
              <a:solidFill>
                <a:srgbClr val="DD8047"/>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solidFill>
                <a:srgbClr val="DD8047"/>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867E489-A858-4D21-99DD-BC89EDDB9D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betes%20AHP.bmp"/>
          <p:cNvPicPr>
            <a:picLocks noChangeAspect="1"/>
          </p:cNvPicPr>
          <p:nvPr/>
        </p:nvPicPr>
        <p:blipFill>
          <a:blip r:embed="rId2" cstate="print"/>
          <a:stretch>
            <a:fillRect/>
          </a:stretch>
        </p:blipFill>
        <p:spPr>
          <a:xfrm>
            <a:off x="5181600" y="4191000"/>
            <a:ext cx="3962400" cy="2667000"/>
          </a:xfrm>
          <a:prstGeom prst="rect">
            <a:avLst/>
          </a:prstGeom>
        </p:spPr>
      </p:pic>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Diabetes Mellitus Part I</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fontScale="92500" lnSpcReduction="10000"/>
          </a:bodyPr>
          <a:lstStyle/>
          <a:p>
            <a:r>
              <a:rPr lang="en-US" dirty="0" smtClean="0"/>
              <a:t>Care Of  The Patient With Diabetes Mellitus</a:t>
            </a:r>
          </a:p>
          <a:p>
            <a:endParaRPr lang="en-US" dirty="0" smtClean="0"/>
          </a:p>
          <a:p>
            <a:r>
              <a:rPr lang="en-US" dirty="0" smtClean="0"/>
              <a:t>M. Gardner</a:t>
            </a:r>
          </a:p>
          <a:p>
            <a:r>
              <a:rPr lang="en-US" smtClean="0"/>
              <a:t>NUR 224</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ubh.JPG"/>
          <p:cNvPicPr>
            <a:picLocks noChangeAspect="1"/>
          </p:cNvPicPr>
          <p:nvPr/>
        </p:nvPicPr>
        <p:blipFill>
          <a:blip r:embed="rId2" cstate="print"/>
          <a:stretch>
            <a:fillRect/>
          </a:stretch>
        </p:blipFill>
        <p:spPr>
          <a:xfrm>
            <a:off x="0" y="838200"/>
            <a:ext cx="8991600" cy="5715000"/>
          </a:xfrm>
          <a:prstGeom prst="rect">
            <a:avLst/>
          </a:prstGeom>
        </p:spPr>
      </p:pic>
      <p:sp>
        <p:nvSpPr>
          <p:cNvPr id="3" name="Slide Number Placeholder 2"/>
          <p:cNvSpPr>
            <a:spLocks noGrp="1"/>
          </p:cNvSpPr>
          <p:nvPr>
            <p:ph type="sldNum" sz="quarter" idx="12"/>
          </p:nvPr>
        </p:nvSpPr>
        <p:spPr/>
        <p:txBody>
          <a:bodyPr/>
          <a:lstStyle/>
          <a:p>
            <a:fld id="{2867E489-A858-4D21-99DD-BC89EDDB9D7F}" type="slidenum">
              <a:rPr lang="en-US" smtClean="0"/>
              <a:pPr/>
              <a:t>10</a:t>
            </a:fld>
            <a:endParaRPr lang="en-US"/>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err="1" smtClean="0"/>
              <a:t>Patho</a:t>
            </a:r>
            <a:endParaRPr lang="en-US" dirty="0"/>
          </a:p>
        </p:txBody>
      </p:sp>
      <p:sp>
        <p:nvSpPr>
          <p:cNvPr id="3" name="Content Placeholder 2"/>
          <p:cNvSpPr>
            <a:spLocks noGrp="1"/>
          </p:cNvSpPr>
          <p:nvPr>
            <p:ph idx="1"/>
          </p:nvPr>
        </p:nvSpPr>
        <p:spPr/>
        <p:txBody>
          <a:bodyPr/>
          <a:lstStyle/>
          <a:p>
            <a:r>
              <a:rPr lang="en-US" dirty="0" smtClean="0"/>
              <a:t>Pancreatic hormone  -- Glucagon</a:t>
            </a:r>
          </a:p>
          <a:p>
            <a:r>
              <a:rPr lang="en-US" dirty="0" smtClean="0"/>
              <a:t>Secreted by the alpha cells of the islets of Langerhans</a:t>
            </a:r>
          </a:p>
          <a:p>
            <a:r>
              <a:rPr lang="en-US" dirty="0" smtClean="0"/>
              <a:t>Released when blood glucose is decreased</a:t>
            </a:r>
          </a:p>
          <a:p>
            <a:r>
              <a:rPr lang="en-US" dirty="0" smtClean="0"/>
              <a:t>Stimulates the liver to release stored glucose</a:t>
            </a:r>
          </a:p>
          <a:p>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11</a:t>
            </a:fld>
            <a:endParaRPr lang="en-US"/>
          </a:p>
        </p:txBody>
      </p:sp>
    </p:spTree>
    <p:extLst>
      <p:ext uri="{BB962C8B-B14F-4D97-AF65-F5344CB8AC3E}">
        <p14:creationId xmlns:p14="http://schemas.microsoft.com/office/powerpoint/2010/main" val="3468646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b="1" dirty="0" smtClean="0">
                <a:solidFill>
                  <a:schemeClr val="accent2"/>
                </a:solidFill>
              </a:rPr>
              <a:t>The Role of Insulin</a:t>
            </a:r>
            <a:endParaRPr lang="en-US" b="1" dirty="0">
              <a:solidFill>
                <a:schemeClr val="accent2"/>
              </a:solidFill>
            </a:endParaRPr>
          </a:p>
        </p:txBody>
      </p:sp>
      <p:sp>
        <p:nvSpPr>
          <p:cNvPr id="3" name="Content Placeholder 2"/>
          <p:cNvSpPr>
            <a:spLocks noGrp="1"/>
          </p:cNvSpPr>
          <p:nvPr>
            <p:ph idx="1"/>
          </p:nvPr>
        </p:nvSpPr>
        <p:spPr>
          <a:xfrm>
            <a:off x="457200" y="1752600"/>
            <a:ext cx="8229600" cy="4821936"/>
          </a:xfrm>
        </p:spPr>
        <p:txBody>
          <a:bodyPr>
            <a:normAutofit fontScale="92500" lnSpcReduction="10000"/>
          </a:bodyPr>
          <a:lstStyle/>
          <a:p>
            <a:r>
              <a:rPr lang="en-US" dirty="0" smtClean="0"/>
              <a:t>Primary role is to decrease the  concentration of glucose circulating in the bloodstream</a:t>
            </a:r>
          </a:p>
          <a:p>
            <a:pPr>
              <a:buNone/>
            </a:pPr>
            <a:endParaRPr lang="en-US" dirty="0" smtClean="0"/>
          </a:p>
          <a:p>
            <a:r>
              <a:rPr lang="en-US" dirty="0" smtClean="0"/>
              <a:t>Stimulates the liver to store glucose in the form of glycogen (absorbed by the intestines, sent to the liver to change into glycogen)</a:t>
            </a:r>
          </a:p>
          <a:p>
            <a:pPr>
              <a:buNone/>
            </a:pPr>
            <a:endParaRPr lang="en-US" dirty="0" smtClean="0"/>
          </a:p>
          <a:p>
            <a:r>
              <a:rPr lang="en-US" dirty="0" smtClean="0"/>
              <a:t>Promotes the synthesis of fatty acids in the liver</a:t>
            </a:r>
          </a:p>
          <a:p>
            <a:pPr>
              <a:buNone/>
            </a:pPr>
            <a:endParaRPr lang="en-US" dirty="0" smtClean="0"/>
          </a:p>
          <a:p>
            <a:r>
              <a:rPr lang="en-US" dirty="0" smtClean="0"/>
              <a:t>Inhibits the breakdown of fat in adipose tissue - indirectly stimulates accumulation of fat in adipose tissue.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Blood Glucose Homeostasis</a:t>
            </a:r>
            <a:endParaRPr lang="en-US" dirty="0"/>
          </a:p>
        </p:txBody>
      </p:sp>
      <p:sp>
        <p:nvSpPr>
          <p:cNvPr id="3" name="Content Placeholder 2"/>
          <p:cNvSpPr>
            <a:spLocks noGrp="1"/>
          </p:cNvSpPr>
          <p:nvPr>
            <p:ph idx="1"/>
          </p:nvPr>
        </p:nvSpPr>
        <p:spPr>
          <a:xfrm>
            <a:off x="457200" y="1905000"/>
            <a:ext cx="8229600" cy="4669536"/>
          </a:xfrm>
        </p:spPr>
        <p:txBody>
          <a:bodyPr/>
          <a:lstStyle/>
          <a:p>
            <a:r>
              <a:rPr lang="en-US" dirty="0" smtClean="0"/>
              <a:t>High blood glucose </a:t>
            </a:r>
            <a:r>
              <a:rPr lang="en-US" dirty="0" smtClean="0">
                <a:sym typeface="Wingdings" pitchFamily="2" charset="2"/>
              </a:rPr>
              <a:t> pancreas releases insulin cells take up glucose from the blood/liver produces glycogen  blood glucose falls</a:t>
            </a:r>
          </a:p>
          <a:p>
            <a:pPr marL="109728" indent="0">
              <a:buNone/>
            </a:pPr>
            <a:endParaRPr lang="en-US" dirty="0" smtClean="0">
              <a:sym typeface="Wingdings" pitchFamily="2" charset="2"/>
            </a:endParaRPr>
          </a:p>
          <a:p>
            <a:r>
              <a:rPr lang="en-US" dirty="0" smtClean="0">
                <a:sym typeface="Wingdings" pitchFamily="2" charset="2"/>
              </a:rPr>
              <a:t>Low blood glucose  pancreas releases glucagon liver breaks down glycogen blood glucose rises</a:t>
            </a:r>
            <a:endParaRPr lang="en-US" dirty="0">
              <a:sym typeface="Wingdings" pitchFamily="2" charset="2"/>
            </a:endParaRPr>
          </a:p>
          <a:p>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13</a:t>
            </a:fld>
            <a:endParaRPr lang="en-US"/>
          </a:p>
        </p:txBody>
      </p:sp>
    </p:spTree>
    <p:extLst>
      <p:ext uri="{BB962C8B-B14F-4D97-AF65-F5344CB8AC3E}">
        <p14:creationId xmlns:p14="http://schemas.microsoft.com/office/powerpoint/2010/main" val="2189978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chemeClr val="accent2">
                    <a:lumMod val="75000"/>
                  </a:schemeClr>
                </a:solidFill>
              </a:rPr>
              <a:t>Types of Diabetes</a:t>
            </a:r>
            <a:endParaRPr lang="en-US" b="1" dirty="0">
              <a:solidFill>
                <a:schemeClr val="accent2">
                  <a:lumMod val="75000"/>
                </a:schemeClr>
              </a:solidFill>
            </a:endParaRPr>
          </a:p>
        </p:txBody>
      </p:sp>
      <p:sp>
        <p:nvSpPr>
          <p:cNvPr id="5" name="Content Placeholder 4"/>
          <p:cNvSpPr>
            <a:spLocks noGrp="1"/>
          </p:cNvSpPr>
          <p:nvPr>
            <p:ph idx="1"/>
          </p:nvPr>
        </p:nvSpPr>
        <p:spPr/>
        <p:txBody>
          <a:bodyPr/>
          <a:lstStyle/>
          <a:p>
            <a:r>
              <a:rPr lang="en-US" dirty="0" smtClean="0"/>
              <a:t>Type 1 Diabetes</a:t>
            </a:r>
          </a:p>
          <a:p>
            <a:endParaRPr lang="en-US" dirty="0" smtClean="0"/>
          </a:p>
          <a:p>
            <a:r>
              <a:rPr lang="en-US" dirty="0" smtClean="0"/>
              <a:t>Type 2 Diabetes</a:t>
            </a:r>
          </a:p>
          <a:p>
            <a:endParaRPr lang="en-US" dirty="0" smtClean="0"/>
          </a:p>
          <a:p>
            <a:r>
              <a:rPr lang="en-US" dirty="0" smtClean="0"/>
              <a:t>Pre-Diabetes</a:t>
            </a:r>
          </a:p>
          <a:p>
            <a:endParaRPr lang="en-US" dirty="0" smtClean="0"/>
          </a:p>
          <a:p>
            <a:pPr>
              <a:buNone/>
            </a:pPr>
            <a:endParaRPr lang="en-US" dirty="0" smtClean="0"/>
          </a:p>
        </p:txBody>
      </p:sp>
      <p:sp>
        <p:nvSpPr>
          <p:cNvPr id="6" name="Slide Number Placeholder 5"/>
          <p:cNvSpPr>
            <a:spLocks noGrp="1"/>
          </p:cNvSpPr>
          <p:nvPr>
            <p:ph type="sldNum" sz="quarter" idx="12"/>
          </p:nvPr>
        </p:nvSpPr>
        <p:spPr/>
        <p:txBody>
          <a:bodyPr/>
          <a:lstStyle/>
          <a:p>
            <a:fld id="{2867E489-A858-4D21-99DD-BC89EDDB9D7F}"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r>
              <a:rPr lang="en-US" b="1" dirty="0" smtClean="0">
                <a:solidFill>
                  <a:schemeClr val="accent2"/>
                </a:solidFill>
              </a:rPr>
              <a:t>Type 1 Diabetes</a:t>
            </a:r>
            <a:endParaRPr lang="en-US" b="1" dirty="0">
              <a:solidFill>
                <a:schemeClr val="accent2"/>
              </a:solidFill>
            </a:endParaRPr>
          </a:p>
        </p:txBody>
      </p:sp>
      <p:sp>
        <p:nvSpPr>
          <p:cNvPr id="3" name="Content Placeholder 2"/>
          <p:cNvSpPr>
            <a:spLocks noGrp="1"/>
          </p:cNvSpPr>
          <p:nvPr>
            <p:ph idx="1"/>
          </p:nvPr>
        </p:nvSpPr>
        <p:spPr>
          <a:xfrm>
            <a:off x="457200" y="1828800"/>
            <a:ext cx="8229600" cy="4745736"/>
          </a:xfrm>
        </p:spPr>
        <p:txBody>
          <a:bodyPr>
            <a:normAutofit/>
          </a:bodyPr>
          <a:lstStyle/>
          <a:p>
            <a:r>
              <a:rPr lang="en-US" dirty="0" smtClean="0"/>
              <a:t>Type I Diabetes is an autoimmune disease caused by the inability of the body to produce insulin</a:t>
            </a:r>
          </a:p>
          <a:p>
            <a:pPr lvl="1">
              <a:buFont typeface="Wingdings 2" pitchFamily="18" charset="2"/>
              <a:buChar char="P"/>
            </a:pPr>
            <a:r>
              <a:rPr lang="en-US" dirty="0" smtClean="0"/>
              <a:t>Formerly known as Juvenile Diabetes</a:t>
            </a:r>
          </a:p>
          <a:p>
            <a:pPr lvl="2">
              <a:buFont typeface="Courier New" pitchFamily="49" charset="0"/>
              <a:buChar char="o"/>
            </a:pPr>
            <a:r>
              <a:rPr lang="en-US" dirty="0" smtClean="0">
                <a:solidFill>
                  <a:schemeClr val="tx1"/>
                </a:solidFill>
              </a:rPr>
              <a:t>Body’s own T-cells attack &amp; destroy beta cells in the pancreas</a:t>
            </a:r>
          </a:p>
          <a:p>
            <a:pPr lvl="2">
              <a:buFont typeface="Courier New" pitchFamily="49" charset="0"/>
              <a:buChar char="o"/>
            </a:pPr>
            <a:endParaRPr lang="en-US" dirty="0" smtClean="0">
              <a:solidFill>
                <a:schemeClr val="accent1">
                  <a:lumMod val="50000"/>
                </a:schemeClr>
              </a:solidFill>
            </a:endParaRPr>
          </a:p>
          <a:p>
            <a:pPr lvl="2">
              <a:buFont typeface="Courier New" pitchFamily="49" charset="0"/>
              <a:buChar char="o"/>
            </a:pPr>
            <a:r>
              <a:rPr lang="en-US" dirty="0" smtClean="0">
                <a:solidFill>
                  <a:schemeClr val="tx1"/>
                </a:solidFill>
              </a:rPr>
              <a:t>Caused by genetic predisposition</a:t>
            </a:r>
          </a:p>
          <a:p>
            <a:pPr lvl="1">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chemeClr val="accent2">
                    <a:lumMod val="75000"/>
                  </a:schemeClr>
                </a:solidFill>
              </a:rPr>
              <a:t>Type I Diabetes (cont’)</a:t>
            </a:r>
            <a:endParaRPr lang="en-US" b="1" dirty="0">
              <a:solidFill>
                <a:schemeClr val="accent2">
                  <a:lumMod val="75000"/>
                </a:schemeClr>
              </a:solidFill>
            </a:endParaRPr>
          </a:p>
        </p:txBody>
      </p:sp>
      <p:sp>
        <p:nvSpPr>
          <p:cNvPr id="5" name="Content Placeholder 4"/>
          <p:cNvSpPr>
            <a:spLocks noGrp="1"/>
          </p:cNvSpPr>
          <p:nvPr>
            <p:ph idx="1"/>
          </p:nvPr>
        </p:nvSpPr>
        <p:spPr/>
        <p:txBody>
          <a:bodyPr/>
          <a:lstStyle/>
          <a:p>
            <a:r>
              <a:rPr lang="en-US" dirty="0" smtClean="0"/>
              <a:t>Long preclinical period</a:t>
            </a:r>
          </a:p>
          <a:p>
            <a:r>
              <a:rPr lang="en-US" dirty="0" smtClean="0"/>
              <a:t>Can take months to years before clinical manifestations appear because symptoms occur when the pancreas can no longer produce insulin</a:t>
            </a:r>
          </a:p>
          <a:p>
            <a:r>
              <a:rPr lang="en-US" dirty="0" smtClean="0"/>
              <a:t>Once pancreas can no longer produce insulin, the onset of symptoms is usually rapid</a:t>
            </a:r>
          </a:p>
          <a:p>
            <a:pPr>
              <a:buNone/>
            </a:pPr>
            <a:endParaRPr lang="en-US" dirty="0" smtClean="0"/>
          </a:p>
          <a:p>
            <a:pPr>
              <a:buNone/>
            </a:pPr>
            <a:endParaRPr lang="en-US" dirty="0"/>
          </a:p>
        </p:txBody>
      </p:sp>
      <p:sp>
        <p:nvSpPr>
          <p:cNvPr id="6" name="Slide Number Placeholder 5"/>
          <p:cNvSpPr>
            <a:spLocks noGrp="1"/>
          </p:cNvSpPr>
          <p:nvPr>
            <p:ph type="sldNum" sz="quarter" idx="12"/>
          </p:nvPr>
        </p:nvSpPr>
        <p:spPr/>
        <p:txBody>
          <a:bodyPr/>
          <a:lstStyle/>
          <a:p>
            <a:fld id="{2867E489-A858-4D21-99DD-BC89EDDB9D7F}"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ype1_diabetes.jpg"/>
          <p:cNvPicPr>
            <a:picLocks noChangeAspect="1"/>
          </p:cNvPicPr>
          <p:nvPr/>
        </p:nvPicPr>
        <p:blipFill>
          <a:blip r:embed="rId2" cstate="print"/>
          <a:stretch>
            <a:fillRect/>
          </a:stretch>
        </p:blipFill>
        <p:spPr>
          <a:xfrm>
            <a:off x="0" y="0"/>
            <a:ext cx="9144000" cy="6858000"/>
          </a:xfrm>
          <a:prstGeom prst="rect">
            <a:avLst/>
          </a:prstGeom>
        </p:spPr>
      </p:pic>
      <p:sp>
        <p:nvSpPr>
          <p:cNvPr id="3" name="Slide Number Placeholder 2"/>
          <p:cNvSpPr>
            <a:spLocks noGrp="1"/>
          </p:cNvSpPr>
          <p:nvPr>
            <p:ph type="sldNum" sz="quarter" idx="12"/>
          </p:nvPr>
        </p:nvSpPr>
        <p:spPr/>
        <p:txBody>
          <a:bodyPr/>
          <a:lstStyle/>
          <a:p>
            <a:fld id="{2867E489-A858-4D21-99DD-BC89EDDB9D7F}"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1066800"/>
          </a:xfrm>
        </p:spPr>
        <p:txBody>
          <a:bodyPr>
            <a:normAutofit/>
          </a:bodyPr>
          <a:lstStyle/>
          <a:p>
            <a:r>
              <a:rPr lang="en-US" b="1" dirty="0" smtClean="0">
                <a:solidFill>
                  <a:schemeClr val="accent1"/>
                </a:solidFill>
              </a:rPr>
              <a:t>Symptoms of Type 1 Diabetes</a:t>
            </a:r>
            <a:endParaRPr lang="en-US" b="1" dirty="0">
              <a:solidFill>
                <a:schemeClr val="accent1"/>
              </a:solidFill>
            </a:endParaRPr>
          </a:p>
        </p:txBody>
      </p:sp>
      <p:sp>
        <p:nvSpPr>
          <p:cNvPr id="3" name="Content Placeholder 2"/>
          <p:cNvSpPr>
            <a:spLocks noGrp="1"/>
          </p:cNvSpPr>
          <p:nvPr>
            <p:ph idx="1"/>
          </p:nvPr>
        </p:nvSpPr>
        <p:spPr>
          <a:xfrm>
            <a:off x="457200" y="2209800"/>
            <a:ext cx="8229600" cy="4364736"/>
          </a:xfrm>
        </p:spPr>
        <p:txBody>
          <a:bodyPr/>
          <a:lstStyle/>
          <a:p>
            <a:r>
              <a:rPr lang="en-US" dirty="0" smtClean="0"/>
              <a:t>Rapid onset, patient in ER with impending or actual diabetic </a:t>
            </a:r>
            <a:r>
              <a:rPr lang="en-US" dirty="0" err="1" smtClean="0"/>
              <a:t>ketoacidosis</a:t>
            </a:r>
            <a:r>
              <a:rPr lang="en-US" dirty="0" smtClean="0"/>
              <a:t> (DKA)</a:t>
            </a:r>
          </a:p>
          <a:p>
            <a:r>
              <a:rPr lang="en-US" dirty="0" smtClean="0"/>
              <a:t>History of sudden, recent weight loss</a:t>
            </a:r>
          </a:p>
          <a:p>
            <a:r>
              <a:rPr lang="en-US" dirty="0" smtClean="0"/>
              <a:t>Classic Symptoms:</a:t>
            </a:r>
          </a:p>
          <a:p>
            <a:r>
              <a:rPr lang="en-US" dirty="0" smtClean="0"/>
              <a:t>Type </a:t>
            </a:r>
            <a:r>
              <a:rPr lang="en-US" dirty="0" smtClean="0"/>
              <a:t>1 Diabetics require insulin from an outside source</a:t>
            </a:r>
          </a:p>
          <a:p>
            <a:pPr lvl="1">
              <a:buFont typeface="Wingdings 2" pitchFamily="18" charset="2"/>
              <a:buChar char="P"/>
            </a:pPr>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2"/>
                </a:solidFill>
              </a:rPr>
              <a:t>Prediabetes</a:t>
            </a:r>
            <a:endParaRPr lang="en-US" b="1" dirty="0">
              <a:solidFill>
                <a:schemeClr val="accent2"/>
              </a:solidFill>
            </a:endParaRPr>
          </a:p>
        </p:txBody>
      </p:sp>
      <p:sp>
        <p:nvSpPr>
          <p:cNvPr id="3" name="Content Placeholder 2"/>
          <p:cNvSpPr>
            <a:spLocks noGrp="1"/>
          </p:cNvSpPr>
          <p:nvPr>
            <p:ph idx="1"/>
          </p:nvPr>
        </p:nvSpPr>
        <p:spPr/>
        <p:txBody>
          <a:bodyPr/>
          <a:lstStyle/>
          <a:p>
            <a:r>
              <a:rPr lang="en-US" dirty="0" err="1" smtClean="0"/>
              <a:t>Prediabetes</a:t>
            </a:r>
            <a:r>
              <a:rPr lang="en-US" dirty="0" smtClean="0"/>
              <a:t> is the state that occurs when a person's blood glucose levels are higher than normal but not high enough for a diagnosis of diabetes. </a:t>
            </a:r>
          </a:p>
          <a:p>
            <a:r>
              <a:rPr lang="en-US" dirty="0" smtClean="0"/>
              <a:t>Also known as Impaired Glucose Tolerance  or Impaired Fasting Glucose</a:t>
            </a:r>
          </a:p>
          <a:p>
            <a:r>
              <a:rPr lang="en-US" dirty="0" smtClean="0"/>
              <a:t>Most people with </a:t>
            </a:r>
            <a:r>
              <a:rPr lang="en-US" dirty="0" err="1" smtClean="0"/>
              <a:t>prediabetes</a:t>
            </a:r>
            <a:r>
              <a:rPr lang="en-US" dirty="0" smtClean="0"/>
              <a:t>  develop Type 2 Diabetes within 10 years if no interventions</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Diabetes Mellitus</a:t>
            </a:r>
            <a:endPar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Text Placeholder 4"/>
          <p:cNvSpPr>
            <a:spLocks noGrp="1"/>
          </p:cNvSpPr>
          <p:nvPr>
            <p:ph type="body" idx="1"/>
          </p:nvPr>
        </p:nvSpPr>
        <p:spPr/>
        <p:txBody>
          <a:bodyPr>
            <a:normAutofit fontScale="77500" lnSpcReduction="20000"/>
          </a:bodyPr>
          <a:lstStyle/>
          <a:p>
            <a:r>
              <a:rPr lang="en-US" dirty="0" smtClean="0"/>
              <a:t>Definition</a:t>
            </a:r>
          </a:p>
          <a:p>
            <a:r>
              <a:rPr lang="en-US" dirty="0" smtClean="0"/>
              <a:t>Facts About Diabetes</a:t>
            </a:r>
          </a:p>
          <a:p>
            <a:r>
              <a:rPr lang="en-US" dirty="0" smtClean="0"/>
              <a:t>Etiology and Pathophysiology</a:t>
            </a:r>
          </a:p>
          <a:p>
            <a:r>
              <a:rPr lang="en-US" dirty="0" smtClean="0"/>
              <a:t>Types of Diabetes</a:t>
            </a:r>
          </a:p>
          <a:p>
            <a:r>
              <a:rPr lang="en-US" dirty="0" smtClean="0"/>
              <a:t>The Role of Insulin</a:t>
            </a:r>
          </a:p>
          <a:p>
            <a:r>
              <a:rPr lang="en-US" dirty="0" smtClean="0"/>
              <a:t>Risk Factors </a:t>
            </a:r>
            <a:endParaRPr lang="en-US" dirty="0"/>
          </a:p>
        </p:txBody>
      </p:sp>
      <p:sp>
        <p:nvSpPr>
          <p:cNvPr id="6" name="Slide Number Placeholder 5"/>
          <p:cNvSpPr>
            <a:spLocks noGrp="1"/>
          </p:cNvSpPr>
          <p:nvPr>
            <p:ph type="sldNum" sz="quarter" idx="12"/>
          </p:nvPr>
        </p:nvSpPr>
        <p:spPr/>
        <p:txBody>
          <a:bodyPr/>
          <a:lstStyle/>
          <a:p>
            <a:fld id="{2867E489-A858-4D21-99DD-BC89EDDB9D7F}"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066800"/>
          </a:xfrm>
        </p:spPr>
        <p:txBody>
          <a:bodyPr>
            <a:normAutofit/>
          </a:bodyPr>
          <a:lstStyle/>
          <a:p>
            <a:r>
              <a:rPr lang="en-US" b="1" dirty="0" err="1" smtClean="0">
                <a:solidFill>
                  <a:schemeClr val="accent2"/>
                </a:solidFill>
              </a:rPr>
              <a:t>Prediabetes</a:t>
            </a:r>
            <a:r>
              <a:rPr lang="en-US" b="1" dirty="0" smtClean="0">
                <a:solidFill>
                  <a:schemeClr val="accent2"/>
                </a:solidFill>
              </a:rPr>
              <a:t> (cont’d)</a:t>
            </a:r>
            <a:endParaRPr lang="en-US" b="1" dirty="0">
              <a:solidFill>
                <a:schemeClr val="accent2"/>
              </a:solidFill>
            </a:endParaRPr>
          </a:p>
        </p:txBody>
      </p:sp>
      <p:sp>
        <p:nvSpPr>
          <p:cNvPr id="3" name="Content Placeholder 2"/>
          <p:cNvSpPr>
            <a:spLocks noGrp="1"/>
          </p:cNvSpPr>
          <p:nvPr>
            <p:ph idx="1"/>
          </p:nvPr>
        </p:nvSpPr>
        <p:spPr/>
        <p:txBody>
          <a:bodyPr>
            <a:normAutofit lnSpcReduction="10000"/>
          </a:bodyPr>
          <a:lstStyle/>
          <a:p>
            <a:r>
              <a:rPr lang="en-US" dirty="0" smtClean="0"/>
              <a:t>Fasting Blood Glucose  (FBG) Levels  higher  than normal </a:t>
            </a:r>
          </a:p>
          <a:p>
            <a:pPr lvl="1">
              <a:buFont typeface="Wingdings 2" pitchFamily="18" charset="2"/>
              <a:buChar char="P"/>
            </a:pPr>
            <a:r>
              <a:rPr lang="en-US" dirty="0" smtClean="0"/>
              <a:t> &gt;100mg/dl but &lt;126 mg/dl</a:t>
            </a:r>
          </a:p>
          <a:p>
            <a:r>
              <a:rPr lang="en-US" dirty="0" smtClean="0"/>
              <a:t>Long term damage to the body (associated with diabetes) already occurring in patients with </a:t>
            </a:r>
            <a:r>
              <a:rPr lang="en-US" dirty="0" err="1" smtClean="0"/>
              <a:t>prediabetes</a:t>
            </a:r>
            <a:endParaRPr lang="en-US" dirty="0" smtClean="0"/>
          </a:p>
          <a:p>
            <a:r>
              <a:rPr lang="en-US" dirty="0" smtClean="0"/>
              <a:t>Usually asymptomatic</a:t>
            </a:r>
          </a:p>
          <a:p>
            <a:r>
              <a:rPr lang="en-US" dirty="0" err="1" smtClean="0"/>
              <a:t>Prediabetics</a:t>
            </a:r>
            <a:r>
              <a:rPr lang="en-US" dirty="0" smtClean="0"/>
              <a:t> should be encouraged to take their blood glucose readings regularly &amp; watch for</a:t>
            </a:r>
          </a:p>
          <a:p>
            <a:pPr marL="109728" indent="0">
              <a:buNone/>
            </a:pPr>
            <a:r>
              <a:rPr lang="en-US" dirty="0"/>
              <a:t> </a:t>
            </a:r>
            <a:r>
              <a:rPr lang="en-US" dirty="0" smtClean="0"/>
              <a:t>   S &amp; S of diabetes</a:t>
            </a:r>
          </a:p>
          <a:p>
            <a:pPr>
              <a:buNone/>
            </a:pPr>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ealthy-Diet-and-life-style2.jpg"/>
          <p:cNvPicPr>
            <a:picLocks noChangeAspect="1"/>
          </p:cNvPicPr>
          <p:nvPr/>
        </p:nvPicPr>
        <p:blipFill>
          <a:blip r:embed="rId2" cstate="print"/>
          <a:stretch>
            <a:fillRect/>
          </a:stretch>
        </p:blipFill>
        <p:spPr>
          <a:xfrm>
            <a:off x="3124200" y="4114800"/>
            <a:ext cx="3333750" cy="2500313"/>
          </a:xfrm>
          <a:prstGeom prst="rect">
            <a:avLst/>
          </a:prstGeom>
          <a:effectLst>
            <a:softEdge rad="635000"/>
          </a:effectLst>
        </p:spPr>
      </p:pic>
      <p:sp>
        <p:nvSpPr>
          <p:cNvPr id="3" name="Content Placeholder 2"/>
          <p:cNvSpPr>
            <a:spLocks noGrp="1"/>
          </p:cNvSpPr>
          <p:nvPr>
            <p:ph idx="1"/>
          </p:nvPr>
        </p:nvSpPr>
        <p:spPr/>
        <p:txBody>
          <a:bodyPr/>
          <a:lstStyle/>
          <a:p>
            <a:r>
              <a:rPr lang="en-US" dirty="0" smtClean="0"/>
              <a:t>Patients with </a:t>
            </a:r>
            <a:r>
              <a:rPr lang="en-US" dirty="0" err="1" smtClean="0"/>
              <a:t>prediabetes</a:t>
            </a:r>
            <a:r>
              <a:rPr lang="en-US" dirty="0" smtClean="0"/>
              <a:t> can delay or prevent the development of type 2 diabetes with interventions:</a:t>
            </a:r>
          </a:p>
          <a:p>
            <a:pPr lvl="1">
              <a:buFont typeface="Wingdings 2" pitchFamily="18" charset="2"/>
              <a:buChar char="P"/>
            </a:pPr>
            <a:r>
              <a:rPr lang="en-US" dirty="0" smtClean="0"/>
              <a:t>Maintain healthy weight</a:t>
            </a:r>
          </a:p>
          <a:p>
            <a:pPr lvl="1">
              <a:buFont typeface="Wingdings 2" pitchFamily="18" charset="2"/>
              <a:buChar char="P"/>
            </a:pPr>
            <a:r>
              <a:rPr lang="en-US" dirty="0" smtClean="0"/>
              <a:t>Regular Exercise</a:t>
            </a:r>
          </a:p>
          <a:p>
            <a:pPr lvl="1">
              <a:buFont typeface="Wingdings 2" pitchFamily="18" charset="2"/>
              <a:buChar char="P"/>
            </a:pPr>
            <a:r>
              <a:rPr lang="en-US" dirty="0" smtClean="0"/>
              <a:t>Healthy diet</a:t>
            </a:r>
          </a:p>
          <a:p>
            <a:pPr lvl="1">
              <a:buNone/>
            </a:pPr>
            <a:endParaRPr lang="en-US" dirty="0" smtClean="0"/>
          </a:p>
        </p:txBody>
      </p:sp>
      <p:pic>
        <p:nvPicPr>
          <p:cNvPr id="5" name="Picture 4" descr="image3.jpg"/>
          <p:cNvPicPr>
            <a:picLocks noChangeAspect="1"/>
          </p:cNvPicPr>
          <p:nvPr/>
        </p:nvPicPr>
        <p:blipFill>
          <a:blip r:embed="rId3" cstate="print">
            <a:duotone>
              <a:prstClr val="black"/>
              <a:srgbClr val="D9C3A5">
                <a:tint val="50000"/>
                <a:satMod val="180000"/>
              </a:srgbClr>
            </a:duotone>
            <a:lum bright="6000"/>
          </a:blip>
          <a:stretch>
            <a:fillRect/>
          </a:stretch>
        </p:blipFill>
        <p:spPr>
          <a:xfrm rot="540000">
            <a:off x="6078744" y="3580039"/>
            <a:ext cx="2157032" cy="2871788"/>
          </a:xfrm>
          <a:prstGeom prst="rect">
            <a:avLst/>
          </a:prstGeom>
          <a:noFill/>
          <a:ln>
            <a:noFill/>
          </a:ln>
          <a:effectLst>
            <a:outerShdw blurRad="152400" dist="317500" dir="5400000" sx="90000" sy="-19000" rotWithShape="0">
              <a:prstClr val="black">
                <a:alpha val="15000"/>
              </a:prstClr>
            </a:outerShdw>
            <a:softEdge rad="635000"/>
          </a:effectLst>
        </p:spPr>
      </p:pic>
      <p:sp>
        <p:nvSpPr>
          <p:cNvPr id="2" name="Title 1"/>
          <p:cNvSpPr>
            <a:spLocks noGrp="1"/>
          </p:cNvSpPr>
          <p:nvPr>
            <p:ph type="title"/>
          </p:nvPr>
        </p:nvSpPr>
        <p:spPr/>
        <p:txBody>
          <a:bodyPr/>
          <a:lstStyle/>
          <a:p>
            <a:r>
              <a:rPr lang="en-US" b="1" dirty="0" err="1" smtClean="0">
                <a:solidFill>
                  <a:schemeClr val="accent2"/>
                </a:solidFill>
              </a:rPr>
              <a:t>Prediabetes</a:t>
            </a:r>
            <a:r>
              <a:rPr lang="en-US" b="1" dirty="0" smtClean="0">
                <a:solidFill>
                  <a:schemeClr val="accent2"/>
                </a:solidFill>
              </a:rPr>
              <a:t> (cont’d)</a:t>
            </a:r>
            <a:endParaRPr lang="en-US" b="1" dirty="0">
              <a:solidFill>
                <a:schemeClr val="accent2"/>
              </a:solidFill>
            </a:endParaRPr>
          </a:p>
        </p:txBody>
      </p:sp>
      <p:sp>
        <p:nvSpPr>
          <p:cNvPr id="7" name="Slide Number Placeholder 6"/>
          <p:cNvSpPr>
            <a:spLocks noGrp="1"/>
          </p:cNvSpPr>
          <p:nvPr>
            <p:ph type="sldNum" sz="quarter" idx="12"/>
          </p:nvPr>
        </p:nvSpPr>
        <p:spPr/>
        <p:txBody>
          <a:bodyPr/>
          <a:lstStyle/>
          <a:p>
            <a:fld id="{2867E489-A858-4D21-99DD-BC89EDDB9D7F}"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b="1" dirty="0" smtClean="0">
                <a:solidFill>
                  <a:schemeClr val="accent5">
                    <a:lumMod val="75000"/>
                  </a:schemeClr>
                </a:solidFill>
              </a:rPr>
              <a:t>Type 2 Diabetes Mellitus</a:t>
            </a:r>
            <a:endParaRPr lang="en-US" b="1" dirty="0">
              <a:solidFill>
                <a:schemeClr val="accent5">
                  <a:lumMod val="75000"/>
                </a:schemeClr>
              </a:solidFill>
            </a:endParaRPr>
          </a:p>
        </p:txBody>
      </p:sp>
      <p:sp>
        <p:nvSpPr>
          <p:cNvPr id="3" name="Content Placeholder 2"/>
          <p:cNvSpPr>
            <a:spLocks noGrp="1"/>
          </p:cNvSpPr>
          <p:nvPr>
            <p:ph idx="1"/>
          </p:nvPr>
        </p:nvSpPr>
        <p:spPr>
          <a:xfrm>
            <a:off x="457200" y="2133600"/>
            <a:ext cx="8229600" cy="4440936"/>
          </a:xfrm>
        </p:spPr>
        <p:txBody>
          <a:bodyPr/>
          <a:lstStyle/>
          <a:p>
            <a:r>
              <a:rPr lang="en-US" dirty="0" smtClean="0"/>
              <a:t>Formerly known as ‘adult onset’ diabetes</a:t>
            </a:r>
          </a:p>
          <a:p>
            <a:r>
              <a:rPr lang="en-US" dirty="0" smtClean="0"/>
              <a:t>Most prevalent type (over 90% of diabetics)</a:t>
            </a:r>
          </a:p>
          <a:p>
            <a:r>
              <a:rPr lang="en-US" dirty="0" smtClean="0"/>
              <a:t>Usually occurs in people &gt;30 yrs old</a:t>
            </a:r>
          </a:p>
          <a:p>
            <a:pPr lvl="1">
              <a:buFont typeface="Wingdings 2" pitchFamily="18" charset="2"/>
              <a:buChar char="P"/>
            </a:pPr>
            <a:r>
              <a:rPr lang="en-US" dirty="0" smtClean="0"/>
              <a:t>Half over the age of 55</a:t>
            </a:r>
          </a:p>
          <a:p>
            <a:r>
              <a:rPr lang="en-US" dirty="0" smtClean="0"/>
              <a:t>80%-90% patients overweight at time of diagnosis</a:t>
            </a:r>
          </a:p>
          <a:p>
            <a:pPr lvl="1">
              <a:buFont typeface="Wingdings 2" pitchFamily="18" charset="2"/>
              <a:buChar char="P"/>
            </a:pPr>
            <a:r>
              <a:rPr lang="en-US" dirty="0" smtClean="0"/>
              <a:t>Now being seen in children and young adults</a:t>
            </a:r>
          </a:p>
          <a:p>
            <a:r>
              <a:rPr lang="en-US" dirty="0" smtClean="0"/>
              <a:t>Probably has genetic basis – runs in families</a:t>
            </a:r>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066800"/>
          </a:xfrm>
        </p:spPr>
        <p:txBody>
          <a:bodyPr>
            <a:normAutofit/>
          </a:bodyPr>
          <a:lstStyle/>
          <a:p>
            <a:r>
              <a:rPr lang="en-US" b="1" dirty="0" smtClean="0">
                <a:solidFill>
                  <a:schemeClr val="accent5">
                    <a:lumMod val="75000"/>
                  </a:schemeClr>
                </a:solidFill>
              </a:rPr>
              <a:t>Type 2 Diabetes</a:t>
            </a:r>
            <a:endParaRPr lang="en-US" b="1" dirty="0">
              <a:solidFill>
                <a:schemeClr val="accent5">
                  <a:lumMod val="75000"/>
                </a:schemeClr>
              </a:solidFill>
            </a:endParaRPr>
          </a:p>
        </p:txBody>
      </p:sp>
      <p:sp>
        <p:nvSpPr>
          <p:cNvPr id="5" name="Content Placeholder 4"/>
          <p:cNvSpPr>
            <a:spLocks noGrp="1"/>
          </p:cNvSpPr>
          <p:nvPr>
            <p:ph idx="1"/>
          </p:nvPr>
        </p:nvSpPr>
        <p:spPr/>
        <p:txBody>
          <a:bodyPr>
            <a:normAutofit fontScale="92500" lnSpcReduction="10000"/>
          </a:bodyPr>
          <a:lstStyle/>
          <a:p>
            <a:r>
              <a:rPr lang="en-US" dirty="0" smtClean="0"/>
              <a:t>Type 2 Diabetes is caused by the inability of the body to produce enough insulin or insulin is poorly utilized</a:t>
            </a:r>
          </a:p>
          <a:p>
            <a:endParaRPr lang="en-US" dirty="0" smtClean="0"/>
          </a:p>
          <a:p>
            <a:r>
              <a:rPr lang="en-US" dirty="0" smtClean="0"/>
              <a:t>The pancreas continues to produce insulin</a:t>
            </a:r>
          </a:p>
          <a:p>
            <a:pPr lvl="1">
              <a:buFont typeface="Wingdings 2" pitchFamily="18" charset="2"/>
              <a:buChar char="P"/>
            </a:pPr>
            <a:r>
              <a:rPr lang="en-US" dirty="0" smtClean="0"/>
              <a:t>Not  enough insulin</a:t>
            </a:r>
          </a:p>
          <a:p>
            <a:pPr lvl="1">
              <a:buFont typeface="Wingdings 2" pitchFamily="18" charset="2"/>
              <a:buChar char="P"/>
            </a:pPr>
            <a:r>
              <a:rPr lang="en-US" dirty="0" smtClean="0"/>
              <a:t>Inability of the body to use the insulin effectively</a:t>
            </a:r>
          </a:p>
          <a:p>
            <a:pPr lvl="1">
              <a:buFont typeface="Wingdings 2" pitchFamily="18" charset="2"/>
              <a:buChar char="P"/>
            </a:pPr>
            <a:endParaRPr lang="en-US" dirty="0" smtClean="0"/>
          </a:p>
          <a:p>
            <a:r>
              <a:rPr lang="en-US" dirty="0" smtClean="0"/>
              <a:t>The production of insulin is the major </a:t>
            </a:r>
            <a:r>
              <a:rPr lang="en-US" dirty="0" err="1" smtClean="0"/>
              <a:t>pathophysiological</a:t>
            </a:r>
            <a:r>
              <a:rPr lang="en-US" dirty="0" smtClean="0"/>
              <a:t> difference between type 1 and type 2 diabetes</a:t>
            </a:r>
            <a:endParaRPr lang="en-US" dirty="0"/>
          </a:p>
        </p:txBody>
      </p:sp>
      <p:sp>
        <p:nvSpPr>
          <p:cNvPr id="6" name="Slide Number Placeholder 5"/>
          <p:cNvSpPr>
            <a:spLocks noGrp="1"/>
          </p:cNvSpPr>
          <p:nvPr>
            <p:ph type="sldNum" sz="quarter" idx="12"/>
          </p:nvPr>
        </p:nvSpPr>
        <p:spPr/>
        <p:txBody>
          <a:bodyPr/>
          <a:lstStyle/>
          <a:p>
            <a:fld id="{2867E489-A858-4D21-99DD-BC89EDDB9D7F}"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rPr>
              <a:t>Type 2 Diabetes: Risk Factors</a:t>
            </a:r>
            <a:endParaRPr lang="en-US" b="1" dirty="0">
              <a:solidFill>
                <a:schemeClr val="accent2">
                  <a:lumMod val="75000"/>
                </a:schemeClr>
              </a:solidFill>
            </a:endParaRPr>
          </a:p>
        </p:txBody>
      </p:sp>
      <p:sp>
        <p:nvSpPr>
          <p:cNvPr id="3" name="Content Placeholder 2"/>
          <p:cNvSpPr>
            <a:spLocks noGrp="1"/>
          </p:cNvSpPr>
          <p:nvPr>
            <p:ph idx="1"/>
          </p:nvPr>
        </p:nvSpPr>
        <p:spPr/>
        <p:txBody>
          <a:bodyPr>
            <a:normAutofit lnSpcReduction="10000"/>
          </a:bodyPr>
          <a:lstStyle/>
          <a:p>
            <a:r>
              <a:rPr lang="en-US" b="1" dirty="0" smtClean="0"/>
              <a:t>Obesity - </a:t>
            </a:r>
            <a:r>
              <a:rPr lang="en-US" dirty="0" smtClean="0"/>
              <a:t> especially abdominal and visceral adipose tissue</a:t>
            </a:r>
          </a:p>
          <a:p>
            <a:r>
              <a:rPr lang="en-US" b="1" dirty="0" smtClean="0"/>
              <a:t>Genetic </a:t>
            </a:r>
          </a:p>
          <a:p>
            <a:pPr lvl="1">
              <a:buFont typeface="Wingdings 2" pitchFamily="18" charset="2"/>
              <a:buChar char="P"/>
            </a:pPr>
            <a:r>
              <a:rPr lang="en-US" dirty="0" smtClean="0"/>
              <a:t>Insulin Resistance</a:t>
            </a:r>
          </a:p>
          <a:p>
            <a:pPr lvl="1">
              <a:buFont typeface="Wingdings 2" pitchFamily="18" charset="2"/>
              <a:buChar char="P"/>
            </a:pPr>
            <a:r>
              <a:rPr lang="en-US" dirty="0" smtClean="0"/>
              <a:t>Can be genetic link to Obesity</a:t>
            </a:r>
          </a:p>
          <a:p>
            <a:r>
              <a:rPr lang="en-US" b="1" dirty="0" smtClean="0"/>
              <a:t>Metabolic abnormalities </a:t>
            </a:r>
            <a:r>
              <a:rPr lang="en-US" dirty="0" smtClean="0"/>
              <a:t>that  contribute to development of type 2 diabetes</a:t>
            </a:r>
          </a:p>
          <a:p>
            <a:pPr marL="925830" lvl="1" indent="-514350">
              <a:buFont typeface="+mj-lt"/>
              <a:buAutoNum type="arabicPeriod"/>
            </a:pPr>
            <a:r>
              <a:rPr lang="en-US" dirty="0" smtClean="0"/>
              <a:t>Insulin Resistance</a:t>
            </a:r>
          </a:p>
          <a:p>
            <a:pPr marL="925830" lvl="1" indent="-514350">
              <a:buFont typeface="+mj-lt"/>
              <a:buAutoNum type="arabicPeriod"/>
            </a:pPr>
            <a:r>
              <a:rPr lang="en-US" dirty="0" smtClean="0"/>
              <a:t>Inability of pancreas to produce insulin</a:t>
            </a:r>
          </a:p>
          <a:p>
            <a:pPr marL="925830" lvl="1" indent="-514350">
              <a:buFont typeface="+mj-lt"/>
              <a:buAutoNum type="arabicPeriod"/>
            </a:pPr>
            <a:r>
              <a:rPr lang="en-US" dirty="0" smtClean="0"/>
              <a:t>Inappropriate glucose production by the liver</a:t>
            </a:r>
          </a:p>
          <a:p>
            <a:pPr marL="411480" lvl="1" indent="0">
              <a:buNone/>
            </a:pPr>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1066800"/>
          </a:xfrm>
        </p:spPr>
        <p:txBody>
          <a:bodyPr/>
          <a:lstStyle/>
          <a:p>
            <a:r>
              <a:rPr lang="en-US" b="1" dirty="0" smtClean="0">
                <a:solidFill>
                  <a:schemeClr val="accent1"/>
                </a:solidFill>
              </a:rPr>
              <a:t>Insulin Resistance</a:t>
            </a:r>
            <a:endParaRPr lang="en-US" b="1" dirty="0">
              <a:solidFill>
                <a:schemeClr val="accent1"/>
              </a:solidFill>
            </a:endParaRPr>
          </a:p>
        </p:txBody>
      </p:sp>
      <p:sp>
        <p:nvSpPr>
          <p:cNvPr id="3" name="Content Placeholder 2"/>
          <p:cNvSpPr>
            <a:spLocks noGrp="1"/>
          </p:cNvSpPr>
          <p:nvPr>
            <p:ph idx="1"/>
          </p:nvPr>
        </p:nvSpPr>
        <p:spPr>
          <a:xfrm>
            <a:off x="457200" y="1981200"/>
            <a:ext cx="8229600" cy="4593336"/>
          </a:xfrm>
        </p:spPr>
        <p:txBody>
          <a:bodyPr>
            <a:normAutofit/>
          </a:bodyPr>
          <a:lstStyle/>
          <a:p>
            <a:r>
              <a:rPr lang="en-US" dirty="0" smtClean="0"/>
              <a:t>Tissue does not respond to the action of insulin</a:t>
            </a:r>
          </a:p>
          <a:p>
            <a:pPr lvl="1">
              <a:buFont typeface="Wingdings 2" pitchFamily="18" charset="2"/>
              <a:buChar char="P"/>
            </a:pPr>
            <a:r>
              <a:rPr lang="en-US" dirty="0" smtClean="0"/>
              <a:t>Insulin receptors unresponsive and/or insufficient in number</a:t>
            </a:r>
          </a:p>
          <a:p>
            <a:r>
              <a:rPr lang="en-US" dirty="0" smtClean="0"/>
              <a:t>Most insulin receptors located on:</a:t>
            </a:r>
          </a:p>
          <a:p>
            <a:pPr lvl="1">
              <a:buFont typeface="Wingdings 2" pitchFamily="18" charset="2"/>
              <a:buChar char="P"/>
            </a:pPr>
            <a:r>
              <a:rPr lang="en-US" dirty="0" smtClean="0"/>
              <a:t>Skeletal muscle</a:t>
            </a:r>
          </a:p>
          <a:p>
            <a:pPr lvl="1">
              <a:buFont typeface="Wingdings 2" pitchFamily="18" charset="2"/>
              <a:buChar char="P"/>
            </a:pPr>
            <a:r>
              <a:rPr lang="en-US" dirty="0" smtClean="0"/>
              <a:t>Fat cells</a:t>
            </a:r>
          </a:p>
          <a:p>
            <a:pPr lvl="1">
              <a:buFont typeface="Wingdings 2" pitchFamily="18" charset="2"/>
              <a:buChar char="P"/>
            </a:pPr>
            <a:r>
              <a:rPr lang="en-US" dirty="0" smtClean="0"/>
              <a:t>Liver cells</a:t>
            </a:r>
          </a:p>
          <a:p>
            <a:r>
              <a:rPr lang="en-US" dirty="0" smtClean="0"/>
              <a:t>Entry of glucose into the cell is impeded, resulting in hyperglycemia</a:t>
            </a:r>
          </a:p>
        </p:txBody>
      </p:sp>
      <p:sp>
        <p:nvSpPr>
          <p:cNvPr id="4" name="Slide Number Placeholder 3"/>
          <p:cNvSpPr>
            <a:spLocks noGrp="1"/>
          </p:cNvSpPr>
          <p:nvPr>
            <p:ph type="sldNum" sz="quarter" idx="12"/>
          </p:nvPr>
        </p:nvSpPr>
        <p:spPr/>
        <p:txBody>
          <a:bodyPr/>
          <a:lstStyle/>
          <a:p>
            <a:fld id="{2867E489-A858-4D21-99DD-BC89EDDB9D7F}"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rPr>
              <a:t>Decreased Insulin Production</a:t>
            </a:r>
            <a:endParaRPr lang="en-US" b="1" dirty="0">
              <a:solidFill>
                <a:schemeClr val="accent2">
                  <a:lumMod val="75000"/>
                </a:schemeClr>
              </a:solidFill>
            </a:endParaRPr>
          </a:p>
        </p:txBody>
      </p:sp>
      <p:sp>
        <p:nvSpPr>
          <p:cNvPr id="3" name="Content Placeholder 2"/>
          <p:cNvSpPr>
            <a:spLocks noGrp="1"/>
          </p:cNvSpPr>
          <p:nvPr>
            <p:ph idx="1"/>
          </p:nvPr>
        </p:nvSpPr>
        <p:spPr/>
        <p:txBody>
          <a:bodyPr/>
          <a:lstStyle/>
          <a:p>
            <a:r>
              <a:rPr lang="en-US" dirty="0" smtClean="0"/>
              <a:t>Beta cells become fatigued from compensatory overproduction of insulin</a:t>
            </a:r>
          </a:p>
          <a:p>
            <a:r>
              <a:rPr lang="en-US" dirty="0" smtClean="0"/>
              <a:t>Cause is unknown, but linked to adverse effects of chronic hyperglycemia or high circulating free fatty acids</a:t>
            </a:r>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229600" cy="1066800"/>
          </a:xfrm>
        </p:spPr>
        <p:txBody>
          <a:bodyPr>
            <a:normAutofit fontScale="90000"/>
          </a:bodyPr>
          <a:lstStyle/>
          <a:p>
            <a:r>
              <a:rPr lang="en-US" b="1" dirty="0" smtClean="0">
                <a:solidFill>
                  <a:schemeClr val="accent2">
                    <a:lumMod val="75000"/>
                  </a:schemeClr>
                </a:solidFill>
              </a:rPr>
              <a:t>Inappropriate Glucose Regulation/Metabolism</a:t>
            </a:r>
            <a:endParaRPr lang="en-US" b="1" dirty="0">
              <a:solidFill>
                <a:schemeClr val="accent2">
                  <a:lumMod val="75000"/>
                </a:schemeClr>
              </a:solidFill>
            </a:endParaRPr>
          </a:p>
        </p:txBody>
      </p:sp>
      <p:sp>
        <p:nvSpPr>
          <p:cNvPr id="3" name="Content Placeholder 2"/>
          <p:cNvSpPr>
            <a:spLocks noGrp="1"/>
          </p:cNvSpPr>
          <p:nvPr>
            <p:ph idx="1"/>
          </p:nvPr>
        </p:nvSpPr>
        <p:spPr/>
        <p:txBody>
          <a:bodyPr/>
          <a:lstStyle/>
          <a:p>
            <a:endParaRPr lang="en-US" dirty="0" smtClean="0"/>
          </a:p>
          <a:p>
            <a:r>
              <a:rPr lang="en-US" dirty="0" smtClean="0"/>
              <a:t>The liver does not regulate the release of glucose properly – releases haphazardly </a:t>
            </a:r>
          </a:p>
          <a:p>
            <a:pPr lvl="1">
              <a:buFont typeface="Wingdings 2" pitchFamily="18" charset="2"/>
              <a:buChar char="P"/>
            </a:pPr>
            <a:r>
              <a:rPr lang="en-US" dirty="0" smtClean="0"/>
              <a:t>The glucose stored by the liver is not released in accordance with blood glucose levels</a:t>
            </a:r>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b="1" dirty="0" smtClean="0">
                <a:solidFill>
                  <a:schemeClr val="accent1"/>
                </a:solidFill>
              </a:rPr>
              <a:t>Metabolic Syndrome</a:t>
            </a:r>
            <a:endParaRPr lang="en-US" b="1" dirty="0">
              <a:solidFill>
                <a:schemeClr val="accent1"/>
              </a:solidFill>
            </a:endParaRPr>
          </a:p>
        </p:txBody>
      </p:sp>
      <p:sp>
        <p:nvSpPr>
          <p:cNvPr id="3" name="Content Placeholder 2"/>
          <p:cNvSpPr>
            <a:spLocks noGrp="1"/>
          </p:cNvSpPr>
          <p:nvPr>
            <p:ph idx="1"/>
          </p:nvPr>
        </p:nvSpPr>
        <p:spPr>
          <a:xfrm>
            <a:off x="457200" y="1981200"/>
            <a:ext cx="8229600" cy="4593336"/>
          </a:xfrm>
        </p:spPr>
        <p:txBody>
          <a:bodyPr>
            <a:normAutofit/>
          </a:bodyPr>
          <a:lstStyle/>
          <a:p>
            <a:r>
              <a:rPr lang="en-US" dirty="0" smtClean="0"/>
              <a:t>Metabolic Syndrome: A cluster of abnormalities that act synergistically to greatly increase the risk for cardiovascular disease and diabetes</a:t>
            </a:r>
          </a:p>
          <a:p>
            <a:r>
              <a:rPr lang="en-US" dirty="0" smtClean="0"/>
              <a:t>Characterized by:</a:t>
            </a:r>
          </a:p>
          <a:p>
            <a:pPr lvl="1">
              <a:buFont typeface="Wingdings 2" pitchFamily="18" charset="2"/>
              <a:buChar char="P"/>
            </a:pPr>
            <a:r>
              <a:rPr lang="en-US" dirty="0" smtClean="0"/>
              <a:t>Insulin resistance</a:t>
            </a:r>
          </a:p>
          <a:p>
            <a:pPr lvl="1">
              <a:buFont typeface="Wingdings 2" pitchFamily="18" charset="2"/>
              <a:buChar char="P"/>
            </a:pPr>
            <a:r>
              <a:rPr lang="en-US" dirty="0" smtClean="0"/>
              <a:t>Elevated insulin levels</a:t>
            </a:r>
          </a:p>
          <a:p>
            <a:pPr lvl="1">
              <a:buFont typeface="Wingdings 2" pitchFamily="18" charset="2"/>
              <a:buChar char="P"/>
            </a:pPr>
            <a:r>
              <a:rPr lang="en-US" dirty="0" smtClean="0"/>
              <a:t>Hypercholesterolemia</a:t>
            </a:r>
          </a:p>
          <a:p>
            <a:pPr lvl="1">
              <a:buFont typeface="Wingdings 2" pitchFamily="18" charset="2"/>
              <a:buChar char="P"/>
            </a:pPr>
            <a:r>
              <a:rPr lang="en-US" dirty="0" smtClean="0"/>
              <a:t>Abdominal obesity</a:t>
            </a:r>
          </a:p>
          <a:p>
            <a:pPr lvl="1">
              <a:buFont typeface="Wingdings 2" pitchFamily="18" charset="2"/>
              <a:buChar char="P"/>
            </a:pPr>
            <a:r>
              <a:rPr lang="en-US" dirty="0" smtClean="0"/>
              <a:t>Hypertension</a:t>
            </a:r>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04800" y="685800"/>
          <a:ext cx="84582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943600" y="2971800"/>
            <a:ext cx="2038082" cy="338554"/>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600" b="1" dirty="0" smtClean="0">
                <a:solidFill>
                  <a:schemeClr val="bg1"/>
                </a:solidFill>
              </a:rPr>
              <a:t>Hypertension</a:t>
            </a:r>
            <a:endParaRPr lang="en-US" sz="1600" b="1" dirty="0">
              <a:solidFill>
                <a:schemeClr val="bg1"/>
              </a:solidFill>
            </a:endParaRPr>
          </a:p>
        </p:txBody>
      </p:sp>
      <p:sp>
        <p:nvSpPr>
          <p:cNvPr id="6" name="Slide Number Placeholder 5"/>
          <p:cNvSpPr>
            <a:spLocks noGrp="1"/>
          </p:cNvSpPr>
          <p:nvPr>
            <p:ph type="sldNum" sz="quarter" idx="12"/>
          </p:nvPr>
        </p:nvSpPr>
        <p:spPr/>
        <p:txBody>
          <a:bodyPr/>
          <a:lstStyle/>
          <a:p>
            <a:fld id="{2867E489-A858-4D21-99DD-BC89EDDB9D7F}"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Diabetes Mellitus</a:t>
            </a:r>
            <a:endParaRPr lang="en-US" dirty="0"/>
          </a:p>
        </p:txBody>
      </p:sp>
      <p:sp>
        <p:nvSpPr>
          <p:cNvPr id="3" name="Content Placeholder 2"/>
          <p:cNvSpPr>
            <a:spLocks noGrp="1"/>
          </p:cNvSpPr>
          <p:nvPr>
            <p:ph idx="1"/>
          </p:nvPr>
        </p:nvSpPr>
        <p:spPr/>
        <p:txBody>
          <a:bodyPr/>
          <a:lstStyle/>
          <a:p>
            <a:pPr>
              <a:buNone/>
            </a:pPr>
            <a:r>
              <a:rPr lang="en-US" dirty="0" smtClean="0"/>
              <a:t>   Diabetes Mellitus is a chronic multisystem disease related to:</a:t>
            </a:r>
          </a:p>
          <a:p>
            <a:pPr lvl="1">
              <a:buFont typeface="Wingdings" pitchFamily="2" charset="2"/>
              <a:buChar char="ü"/>
            </a:pPr>
            <a:r>
              <a:rPr lang="en-US" dirty="0" smtClean="0"/>
              <a:t>Abnormal Insulin Production</a:t>
            </a:r>
          </a:p>
          <a:p>
            <a:pPr lvl="1">
              <a:buFont typeface="Wingdings" pitchFamily="2" charset="2"/>
              <a:buChar char="ü"/>
            </a:pPr>
            <a:r>
              <a:rPr lang="en-US" dirty="0" smtClean="0"/>
              <a:t>Impaired Insulin Utilization </a:t>
            </a:r>
          </a:p>
          <a:p>
            <a:pPr lvl="1">
              <a:buNone/>
            </a:pPr>
            <a:r>
              <a:rPr lang="en-US" dirty="0" smtClean="0"/>
              <a:t>    OR</a:t>
            </a:r>
          </a:p>
          <a:p>
            <a:pPr lvl="1">
              <a:buFont typeface="Wingdings" pitchFamily="2" charset="2"/>
              <a:buChar char="ü"/>
            </a:pPr>
            <a:r>
              <a:rPr lang="en-US" dirty="0" smtClean="0"/>
              <a:t>Abnormal Insulin Production  AND Impaired Insulin Utilization</a:t>
            </a:r>
          </a:p>
        </p:txBody>
      </p:sp>
      <p:sp>
        <p:nvSpPr>
          <p:cNvPr id="4" name="Slide Number Placeholder 3"/>
          <p:cNvSpPr>
            <a:spLocks noGrp="1"/>
          </p:cNvSpPr>
          <p:nvPr>
            <p:ph type="sldNum" sz="quarter" idx="12"/>
          </p:nvPr>
        </p:nvSpPr>
        <p:spPr/>
        <p:txBody>
          <a:bodyPr/>
          <a:lstStyle/>
          <a:p>
            <a:fld id="{2867E489-A858-4D21-99DD-BC89EDDB9D7F}"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solidFill>
              </a:rPr>
              <a:t>Risk Factors for Metabolic Syndrome</a:t>
            </a:r>
            <a:endParaRPr lang="en-US" b="1" dirty="0">
              <a:solidFill>
                <a:schemeClr val="accent1"/>
              </a:solidFill>
            </a:endParaRPr>
          </a:p>
        </p:txBody>
      </p:sp>
      <p:sp>
        <p:nvSpPr>
          <p:cNvPr id="3" name="Content Placeholder 2"/>
          <p:cNvSpPr>
            <a:spLocks noGrp="1"/>
          </p:cNvSpPr>
          <p:nvPr>
            <p:ph idx="1"/>
          </p:nvPr>
        </p:nvSpPr>
        <p:spPr/>
        <p:txBody>
          <a:bodyPr>
            <a:normAutofit/>
          </a:bodyPr>
          <a:lstStyle/>
          <a:p>
            <a:r>
              <a:rPr lang="en-US" dirty="0" smtClean="0"/>
              <a:t>Central Obesity</a:t>
            </a:r>
          </a:p>
          <a:p>
            <a:r>
              <a:rPr lang="en-US" dirty="0" smtClean="0"/>
              <a:t>Sedentary lifestyle</a:t>
            </a:r>
          </a:p>
          <a:p>
            <a:r>
              <a:rPr lang="en-US" dirty="0" smtClean="0"/>
              <a:t>Ethnicities</a:t>
            </a:r>
          </a:p>
          <a:p>
            <a:pPr lvl="1">
              <a:buFont typeface="Wingdings 2" pitchFamily="18" charset="2"/>
              <a:buChar char="P"/>
            </a:pPr>
            <a:r>
              <a:rPr lang="en-US" dirty="0" smtClean="0"/>
              <a:t>Native Americans</a:t>
            </a:r>
          </a:p>
          <a:p>
            <a:pPr lvl="1">
              <a:buFont typeface="Wingdings 2" pitchFamily="18" charset="2"/>
              <a:buChar char="P"/>
            </a:pPr>
            <a:r>
              <a:rPr lang="en-US" dirty="0" smtClean="0"/>
              <a:t>Hispanics</a:t>
            </a:r>
          </a:p>
          <a:p>
            <a:pPr lvl="1">
              <a:buFont typeface="Wingdings 2" pitchFamily="18" charset="2"/>
              <a:buChar char="P"/>
            </a:pPr>
            <a:r>
              <a:rPr lang="en-US" dirty="0" smtClean="0"/>
              <a:t>African Americans</a:t>
            </a:r>
          </a:p>
          <a:p>
            <a:r>
              <a:rPr lang="en-US" dirty="0" smtClean="0"/>
              <a:t>Overweight individuals with metabolic syndrome can prevent or delay the onset of diabetes with weight loss and regular exercise</a:t>
            </a:r>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b="1" dirty="0">
                <a:solidFill>
                  <a:schemeClr val="accent5">
                    <a:lumMod val="75000"/>
                  </a:schemeClr>
                </a:solidFill>
              </a:rPr>
              <a:t>Type 2 Diabetes</a:t>
            </a:r>
          </a:p>
        </p:txBody>
      </p:sp>
      <p:sp>
        <p:nvSpPr>
          <p:cNvPr id="3" name="Content Placeholder 2"/>
          <p:cNvSpPr>
            <a:spLocks noGrp="1"/>
          </p:cNvSpPr>
          <p:nvPr>
            <p:ph idx="1"/>
          </p:nvPr>
        </p:nvSpPr>
        <p:spPr>
          <a:xfrm>
            <a:off x="457200" y="1828800"/>
            <a:ext cx="8229600" cy="4745736"/>
          </a:xfrm>
          <a:solidFill>
            <a:schemeClr val="bg1"/>
          </a:solidFill>
        </p:spPr>
        <p:txBody>
          <a:bodyPr/>
          <a:lstStyle/>
          <a:p>
            <a:r>
              <a:rPr lang="en-US" dirty="0" smtClean="0"/>
              <a:t>Slow progressive glucose intolerance</a:t>
            </a:r>
          </a:p>
          <a:p>
            <a:r>
              <a:rPr lang="en-US" dirty="0" smtClean="0"/>
              <a:t>Onset – undetected for years</a:t>
            </a:r>
          </a:p>
          <a:p>
            <a:r>
              <a:rPr lang="en-US" dirty="0" smtClean="0"/>
              <a:t>May experience – fatigue, irritability, polyuria, polydipsia, poorly healed skin wounds</a:t>
            </a:r>
          </a:p>
          <a:p>
            <a:r>
              <a:rPr lang="en-US" dirty="0" smtClean="0"/>
              <a:t>Long term complications may develop before the diagnosis is actually made</a:t>
            </a:r>
          </a:p>
          <a:p>
            <a:pPr marL="109728" indent="0">
              <a:buNone/>
            </a:pPr>
            <a:r>
              <a:rPr lang="en-US" dirty="0"/>
              <a:t> </a:t>
            </a:r>
            <a:r>
              <a:rPr lang="en-US" dirty="0" smtClean="0"/>
              <a:t>    * eye disease</a:t>
            </a:r>
          </a:p>
          <a:p>
            <a:pPr marL="109728" indent="0">
              <a:buNone/>
            </a:pPr>
            <a:r>
              <a:rPr lang="en-US" dirty="0"/>
              <a:t> </a:t>
            </a:r>
            <a:r>
              <a:rPr lang="en-US" dirty="0" smtClean="0"/>
              <a:t>    * peripheral neuropathy</a:t>
            </a:r>
          </a:p>
          <a:p>
            <a:pPr marL="109728" indent="0">
              <a:buNone/>
            </a:pPr>
            <a:r>
              <a:rPr lang="en-US" dirty="0"/>
              <a:t> </a:t>
            </a:r>
            <a:r>
              <a:rPr lang="en-US" dirty="0" smtClean="0"/>
              <a:t>    * peripheral vascular disease</a:t>
            </a:r>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31</a:t>
            </a:fld>
            <a:endParaRPr lang="en-US"/>
          </a:p>
        </p:txBody>
      </p:sp>
    </p:spTree>
    <p:extLst>
      <p:ext uri="{BB962C8B-B14F-4D97-AF65-F5344CB8AC3E}">
        <p14:creationId xmlns:p14="http://schemas.microsoft.com/office/powerpoint/2010/main" val="39073354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b="1" dirty="0">
                <a:solidFill>
                  <a:schemeClr val="accent5">
                    <a:lumMod val="75000"/>
                  </a:schemeClr>
                </a:solidFill>
              </a:rPr>
              <a:t>Type 2 Diabetes</a:t>
            </a:r>
          </a:p>
        </p:txBody>
      </p:sp>
      <p:sp>
        <p:nvSpPr>
          <p:cNvPr id="3" name="Content Placeholder 2"/>
          <p:cNvSpPr>
            <a:spLocks noGrp="1"/>
          </p:cNvSpPr>
          <p:nvPr>
            <p:ph idx="1"/>
          </p:nvPr>
        </p:nvSpPr>
        <p:spPr>
          <a:xfrm>
            <a:off x="457200" y="1905000"/>
            <a:ext cx="8229600" cy="4669536"/>
          </a:xfrm>
        </p:spPr>
        <p:txBody>
          <a:bodyPr/>
          <a:lstStyle/>
          <a:p>
            <a:pPr marL="109728" indent="0">
              <a:buNone/>
            </a:pPr>
            <a:r>
              <a:rPr lang="en-US" dirty="0" smtClean="0"/>
              <a:t>Clinical manifestations</a:t>
            </a:r>
          </a:p>
          <a:p>
            <a:r>
              <a:rPr lang="en-US" dirty="0" smtClean="0"/>
              <a:t>Three P’s – polyuria, polydipsia, polyphagia</a:t>
            </a:r>
          </a:p>
          <a:p>
            <a:r>
              <a:rPr lang="en-US" dirty="0" smtClean="0"/>
              <a:t>Fatigue, weakness</a:t>
            </a:r>
          </a:p>
          <a:p>
            <a:r>
              <a:rPr lang="en-US" dirty="0" smtClean="0"/>
              <a:t>Sudden visual changes, tingling/numbness hands and feet</a:t>
            </a:r>
          </a:p>
          <a:p>
            <a:r>
              <a:rPr lang="en-US" dirty="0" smtClean="0"/>
              <a:t>Dry skin</a:t>
            </a:r>
          </a:p>
          <a:p>
            <a:r>
              <a:rPr lang="en-US" dirty="0" smtClean="0"/>
              <a:t>Skin lesions/wounds that are slow to heal</a:t>
            </a:r>
          </a:p>
          <a:p>
            <a:r>
              <a:rPr lang="en-US" dirty="0" smtClean="0"/>
              <a:t>Recurrent infections</a:t>
            </a:r>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32</a:t>
            </a:fld>
            <a:endParaRPr lang="en-US"/>
          </a:p>
        </p:txBody>
      </p:sp>
    </p:spTree>
    <p:extLst>
      <p:ext uri="{BB962C8B-B14F-4D97-AF65-F5344CB8AC3E}">
        <p14:creationId xmlns:p14="http://schemas.microsoft.com/office/powerpoint/2010/main" val="35712498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st_tubes.jpg"/>
          <p:cNvPicPr>
            <a:picLocks noChangeAspect="1"/>
          </p:cNvPicPr>
          <p:nvPr/>
        </p:nvPicPr>
        <p:blipFill>
          <a:blip r:embed="rId2" cstate="print"/>
          <a:srcRect b="9645"/>
          <a:stretch>
            <a:fillRect/>
          </a:stretch>
        </p:blipFill>
        <p:spPr>
          <a:xfrm>
            <a:off x="2895600" y="3124200"/>
            <a:ext cx="4034118" cy="3426298"/>
          </a:xfrm>
          <a:prstGeom prst="rect">
            <a:avLst/>
          </a:prstGeom>
        </p:spPr>
      </p:pic>
      <p:sp>
        <p:nvSpPr>
          <p:cNvPr id="2" name="Title 1"/>
          <p:cNvSpPr>
            <a:spLocks noGrp="1"/>
          </p:cNvSpPr>
          <p:nvPr>
            <p:ph type="title"/>
          </p:nvPr>
        </p:nvSpPr>
        <p:spPr/>
        <p:txBody>
          <a:bodyPr/>
          <a:lstStyle/>
          <a:p>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Diabetes</a:t>
            </a:r>
            <a:endPar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Text Placeholder 2"/>
          <p:cNvSpPr>
            <a:spLocks noGrp="1"/>
          </p:cNvSpPr>
          <p:nvPr>
            <p:ph type="body" idx="1"/>
          </p:nvPr>
        </p:nvSpPr>
        <p:spPr/>
        <p:txBody>
          <a:bodyPr/>
          <a:lstStyle/>
          <a:p>
            <a:r>
              <a:rPr lang="en-US" dirty="0" smtClean="0"/>
              <a:t>Diagnostic Studies</a:t>
            </a:r>
            <a:endParaRPr lang="en-US" dirty="0"/>
          </a:p>
        </p:txBody>
      </p:sp>
      <p:pic>
        <p:nvPicPr>
          <p:cNvPr id="4" name="Picture 3" descr="Test%20Tubes.jpg"/>
          <p:cNvPicPr>
            <a:picLocks noChangeAspect="1"/>
          </p:cNvPicPr>
          <p:nvPr/>
        </p:nvPicPr>
        <p:blipFill>
          <a:blip r:embed="rId3" cstate="print"/>
          <a:stretch>
            <a:fillRect/>
          </a:stretch>
        </p:blipFill>
        <p:spPr>
          <a:xfrm>
            <a:off x="5838825" y="609600"/>
            <a:ext cx="3305175" cy="3295650"/>
          </a:xfrm>
          <a:prstGeom prst="rect">
            <a:avLst/>
          </a:prstGeom>
        </p:spPr>
      </p:pic>
      <p:sp>
        <p:nvSpPr>
          <p:cNvPr id="6" name="Slide Number Placeholder 5"/>
          <p:cNvSpPr>
            <a:spLocks noGrp="1"/>
          </p:cNvSpPr>
          <p:nvPr>
            <p:ph type="sldNum" sz="quarter" idx="12"/>
          </p:nvPr>
        </p:nvSpPr>
        <p:spPr/>
        <p:txBody>
          <a:bodyPr/>
          <a:lstStyle/>
          <a:p>
            <a:fld id="{2867E489-A858-4D21-99DD-BC89EDDB9D7F}"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Diagnoses</a:t>
            </a:r>
            <a:endParaRPr lang="en-US" dirty="0"/>
          </a:p>
        </p:txBody>
      </p:sp>
      <p:sp>
        <p:nvSpPr>
          <p:cNvPr id="5" name="Content Placeholder 4"/>
          <p:cNvSpPr>
            <a:spLocks noGrp="1"/>
          </p:cNvSpPr>
          <p:nvPr>
            <p:ph idx="1"/>
          </p:nvPr>
        </p:nvSpPr>
        <p:spPr/>
        <p:txBody>
          <a:bodyPr>
            <a:normAutofit/>
          </a:bodyPr>
          <a:lstStyle/>
          <a:p>
            <a:r>
              <a:rPr lang="en-US" dirty="0" smtClean="0"/>
              <a:t>Methods for diagnosing (any kind of) Diabetes</a:t>
            </a:r>
          </a:p>
          <a:p>
            <a:pPr marL="925830" lvl="1" indent="-514350">
              <a:buFont typeface="+mj-lt"/>
              <a:buAutoNum type="arabicPeriod"/>
            </a:pPr>
            <a:r>
              <a:rPr lang="en-US" dirty="0" smtClean="0"/>
              <a:t>Fasting Plasma Glucose Level  ≥126 mg/dl</a:t>
            </a:r>
          </a:p>
          <a:p>
            <a:pPr marL="1191006" lvl="2" indent="-514350">
              <a:buFont typeface="Wingdings" pitchFamily="2" charset="2"/>
              <a:buChar char="ü"/>
            </a:pPr>
            <a:r>
              <a:rPr lang="en-US" dirty="0" smtClean="0">
                <a:solidFill>
                  <a:schemeClr val="accent1">
                    <a:lumMod val="50000"/>
                  </a:schemeClr>
                </a:solidFill>
              </a:rPr>
              <a:t>Fasting=NPO x 8 hours</a:t>
            </a:r>
          </a:p>
          <a:p>
            <a:pPr marL="925830" lvl="1" indent="-514350">
              <a:buFont typeface="+mj-lt"/>
              <a:buAutoNum type="arabicPeriod"/>
            </a:pPr>
            <a:r>
              <a:rPr lang="en-US" dirty="0" smtClean="0"/>
              <a:t>Random or casual plasma glucose measurement ≥200 mg/dl plus the presence of clinical manifestations of diabetes</a:t>
            </a:r>
          </a:p>
          <a:p>
            <a:pPr marL="1191006" lvl="2" indent="-514350">
              <a:buFont typeface="Wingdings" pitchFamily="2" charset="2"/>
              <a:buChar char="ü"/>
            </a:pPr>
            <a:r>
              <a:rPr lang="en-US" dirty="0" smtClean="0">
                <a:solidFill>
                  <a:schemeClr val="accent1">
                    <a:lumMod val="50000"/>
                  </a:schemeClr>
                </a:solidFill>
              </a:rPr>
              <a:t>Casual= any time of day without regard to time of the last meal</a:t>
            </a:r>
          </a:p>
          <a:p>
            <a:pPr marL="925830" lvl="1" indent="-514350">
              <a:buFont typeface="+mj-lt"/>
              <a:buAutoNum type="arabicPeriod"/>
            </a:pPr>
            <a:r>
              <a:rPr lang="en-US" dirty="0" smtClean="0"/>
              <a:t>Two-hour </a:t>
            </a:r>
            <a:r>
              <a:rPr lang="en-US" dirty="0" err="1" smtClean="0"/>
              <a:t>postload</a:t>
            </a:r>
            <a:r>
              <a:rPr lang="en-US" dirty="0" smtClean="0"/>
              <a:t> glucose ≥200 mg/dl using glucose load of 75 g.</a:t>
            </a:r>
          </a:p>
          <a:p>
            <a:pPr marL="1191006" lvl="2" indent="-514350">
              <a:buFont typeface="Wingdings" pitchFamily="2" charset="2"/>
              <a:buChar char="ü"/>
            </a:pPr>
            <a:endParaRPr lang="en-US" dirty="0"/>
          </a:p>
        </p:txBody>
      </p:sp>
      <p:sp>
        <p:nvSpPr>
          <p:cNvPr id="6" name="Slide Number Placeholder 5"/>
          <p:cNvSpPr>
            <a:spLocks noGrp="1"/>
          </p:cNvSpPr>
          <p:nvPr>
            <p:ph type="sldNum" sz="quarter" idx="12"/>
          </p:nvPr>
        </p:nvSpPr>
        <p:spPr/>
        <p:txBody>
          <a:bodyPr/>
          <a:lstStyle/>
          <a:p>
            <a:fld id="{2867E489-A858-4D21-99DD-BC89EDDB9D7F}"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762000"/>
            <a:ext cx="8584376" cy="1217794"/>
          </a:xfrm>
        </p:spPr>
        <p:txBody>
          <a:bodyPr>
            <a:normAutofit/>
          </a:bodyPr>
          <a:lstStyle/>
          <a:p>
            <a:r>
              <a:rPr lang="en-US" sz="2800" dirty="0" smtClean="0"/>
              <a:t>Random/Casual Plasma Glucose Test</a:t>
            </a:r>
            <a:endParaRPr lang="en-US" sz="2800" dirty="0"/>
          </a:p>
        </p:txBody>
      </p:sp>
      <p:sp>
        <p:nvSpPr>
          <p:cNvPr id="9" name="Text Placeholder 8"/>
          <p:cNvSpPr>
            <a:spLocks noGrp="1"/>
          </p:cNvSpPr>
          <p:nvPr>
            <p:ph type="body" idx="2"/>
          </p:nvPr>
        </p:nvSpPr>
        <p:spPr/>
        <p:txBody>
          <a:bodyPr/>
          <a:lstStyle/>
          <a:p>
            <a:endParaRPr lang="en-US" dirty="0" smtClean="0"/>
          </a:p>
          <a:p>
            <a:endParaRPr lang="en-US" dirty="0" smtClean="0"/>
          </a:p>
          <a:p>
            <a:endParaRPr lang="en-US" dirty="0" smtClean="0"/>
          </a:p>
          <a:p>
            <a:r>
              <a:rPr lang="en-US" sz="2400" dirty="0" smtClean="0"/>
              <a:t>No Fasting is Required</a:t>
            </a:r>
          </a:p>
          <a:p>
            <a:endParaRPr lang="en-US" sz="2400" dirty="0" smtClean="0"/>
          </a:p>
          <a:p>
            <a:r>
              <a:rPr lang="en-US" sz="2400" dirty="0" smtClean="0"/>
              <a:t>Diagnosis=Positive for Diabetes if measurements ≥200 mg/dl plus  the  presence of any  clinical  manifestations </a:t>
            </a:r>
            <a:endParaRPr lang="en-US" sz="2400" dirty="0"/>
          </a:p>
        </p:txBody>
      </p:sp>
      <p:pic>
        <p:nvPicPr>
          <p:cNvPr id="8" name="Content Placeholder 7" descr="large_glucose-insulin-supplies.jpg"/>
          <p:cNvPicPr>
            <a:picLocks noGrp="1" noChangeAspect="1"/>
          </p:cNvPicPr>
          <p:nvPr>
            <p:ph sz="half" idx="1"/>
          </p:nvPr>
        </p:nvPicPr>
        <p:blipFill>
          <a:blip r:embed="rId2" cstate="print"/>
          <a:stretch>
            <a:fillRect/>
          </a:stretch>
        </p:blipFill>
        <p:spPr>
          <a:xfrm>
            <a:off x="152400" y="2683416"/>
            <a:ext cx="5102225" cy="3396168"/>
          </a:xfrm>
        </p:spPr>
      </p:pic>
      <p:sp>
        <p:nvSpPr>
          <p:cNvPr id="5" name="Slide Number Placeholder 4"/>
          <p:cNvSpPr>
            <a:spLocks noGrp="1"/>
          </p:cNvSpPr>
          <p:nvPr>
            <p:ph type="sldNum" sz="quarter" idx="12"/>
          </p:nvPr>
        </p:nvSpPr>
        <p:spPr/>
        <p:txBody>
          <a:bodyPr/>
          <a:lstStyle/>
          <a:p>
            <a:fld id="{2867E489-A858-4D21-99DD-BC89EDDB9D7F}"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101970"/>
            <a:ext cx="8203376" cy="877824"/>
          </a:xfrm>
        </p:spPr>
        <p:txBody>
          <a:bodyPr>
            <a:normAutofit/>
          </a:bodyPr>
          <a:lstStyle/>
          <a:p>
            <a:r>
              <a:rPr lang="en-US" sz="2800" dirty="0" smtClean="0"/>
              <a:t>Two Hour </a:t>
            </a:r>
            <a:r>
              <a:rPr lang="en-US" sz="2800" dirty="0" err="1" smtClean="0"/>
              <a:t>Postload</a:t>
            </a:r>
            <a:endParaRPr lang="en-US" sz="2800" dirty="0"/>
          </a:p>
        </p:txBody>
      </p:sp>
      <p:sp>
        <p:nvSpPr>
          <p:cNvPr id="6" name="Text Placeholder 5"/>
          <p:cNvSpPr>
            <a:spLocks noGrp="1"/>
          </p:cNvSpPr>
          <p:nvPr>
            <p:ph type="body" idx="2"/>
          </p:nvPr>
        </p:nvSpPr>
        <p:spPr/>
        <p:txBody>
          <a:bodyPr/>
          <a:lstStyle/>
          <a:p>
            <a:r>
              <a:rPr lang="en-US" sz="1800" dirty="0" smtClean="0"/>
              <a:t>Accuracy depends on adequate  patient preparation and history taking</a:t>
            </a:r>
          </a:p>
          <a:p>
            <a:endParaRPr lang="en-US" sz="1800" dirty="0" smtClean="0"/>
          </a:p>
          <a:p>
            <a:r>
              <a:rPr lang="en-US" sz="1800" dirty="0" smtClean="0"/>
              <a:t>The following can cause falsely elevated blood glucose values</a:t>
            </a:r>
          </a:p>
          <a:p>
            <a:endParaRPr lang="en-US" dirty="0" smtClean="0"/>
          </a:p>
          <a:p>
            <a:pPr lvl="1">
              <a:buFont typeface="Arial" pitchFamily="34" charset="0"/>
              <a:buChar char="•"/>
            </a:pPr>
            <a:r>
              <a:rPr lang="en-US" sz="1600" dirty="0" smtClean="0"/>
              <a:t>Recent </a:t>
            </a:r>
            <a:r>
              <a:rPr lang="en-US" sz="1600" dirty="0" smtClean="0"/>
              <a:t>severe restrictions  </a:t>
            </a:r>
            <a:r>
              <a:rPr lang="en-US" sz="1600" dirty="0" smtClean="0"/>
              <a:t>of carbohydrates </a:t>
            </a:r>
          </a:p>
          <a:p>
            <a:pPr lvl="1">
              <a:buFont typeface="Arial" pitchFamily="34" charset="0"/>
              <a:buChar char="•"/>
            </a:pPr>
            <a:r>
              <a:rPr lang="en-US" sz="1600" dirty="0" smtClean="0"/>
              <a:t>Acute illness</a:t>
            </a:r>
          </a:p>
          <a:p>
            <a:pPr lvl="1">
              <a:buFont typeface="Arial" pitchFamily="34" charset="0"/>
              <a:buChar char="•"/>
            </a:pPr>
            <a:r>
              <a:rPr lang="en-US" sz="1600" dirty="0" smtClean="0"/>
              <a:t>Medications</a:t>
            </a:r>
          </a:p>
          <a:p>
            <a:pPr lvl="1">
              <a:buFont typeface="Arial" pitchFamily="34" charset="0"/>
              <a:buChar char="•"/>
            </a:pPr>
            <a:r>
              <a:rPr lang="en-US" sz="1600" dirty="0" smtClean="0"/>
              <a:t>Restricted </a:t>
            </a:r>
            <a:r>
              <a:rPr lang="en-US" sz="1600" dirty="0" smtClean="0"/>
              <a:t>activity</a:t>
            </a:r>
            <a:endParaRPr lang="en-US" sz="1600" dirty="0" smtClean="0"/>
          </a:p>
          <a:p>
            <a:pPr lvl="1">
              <a:buFont typeface="Arial" pitchFamily="34" charset="0"/>
              <a:buChar char="•"/>
            </a:pPr>
            <a:r>
              <a:rPr lang="en-US" sz="1600" dirty="0" smtClean="0"/>
              <a:t>Impaired </a:t>
            </a:r>
            <a:r>
              <a:rPr lang="en-US" sz="1600" dirty="0" smtClean="0"/>
              <a:t>gastrointestinal </a:t>
            </a:r>
            <a:r>
              <a:rPr lang="en-US" sz="1600" dirty="0" smtClean="0"/>
              <a:t>absorption</a:t>
            </a:r>
          </a:p>
        </p:txBody>
      </p:sp>
      <p:pic>
        <p:nvPicPr>
          <p:cNvPr id="7" name="Content Placeholder 6" descr="ogtt.jpg"/>
          <p:cNvPicPr>
            <a:picLocks noGrp="1" noChangeAspect="1"/>
          </p:cNvPicPr>
          <p:nvPr>
            <p:ph sz="half" idx="1"/>
          </p:nvPr>
        </p:nvPicPr>
        <p:blipFill>
          <a:blip r:embed="rId2" cstate="print"/>
          <a:srcRect b="9000"/>
          <a:stretch>
            <a:fillRect/>
          </a:stretch>
        </p:blipFill>
        <p:spPr>
          <a:xfrm>
            <a:off x="304800" y="2057400"/>
            <a:ext cx="4775200" cy="4307840"/>
          </a:xfrm>
        </p:spPr>
      </p:pic>
      <p:sp>
        <p:nvSpPr>
          <p:cNvPr id="5" name="Slide Number Placeholder 4"/>
          <p:cNvSpPr>
            <a:spLocks noGrp="1"/>
          </p:cNvSpPr>
          <p:nvPr>
            <p:ph type="sldNum" sz="quarter" idx="12"/>
          </p:nvPr>
        </p:nvSpPr>
        <p:spPr/>
        <p:txBody>
          <a:bodyPr/>
          <a:lstStyle/>
          <a:p>
            <a:fld id="{2867E489-A858-4D21-99DD-BC89EDDB9D7F}" type="slidenum">
              <a:rPr lang="en-US" smtClean="0"/>
              <a:pPr/>
              <a:t>36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101970"/>
            <a:ext cx="8508176" cy="877824"/>
          </a:xfrm>
        </p:spPr>
        <p:txBody>
          <a:bodyPr>
            <a:normAutofit/>
          </a:bodyPr>
          <a:lstStyle/>
          <a:p>
            <a:r>
              <a:rPr lang="en-US" sz="2800" dirty="0" smtClean="0"/>
              <a:t>Fasting Plasma Glucose (FPG) Test</a:t>
            </a:r>
            <a:endParaRPr lang="en-US" sz="2800" dirty="0"/>
          </a:p>
        </p:txBody>
      </p:sp>
      <p:sp>
        <p:nvSpPr>
          <p:cNvPr id="6" name="Text Placeholder 5"/>
          <p:cNvSpPr>
            <a:spLocks noGrp="1"/>
          </p:cNvSpPr>
          <p:nvPr>
            <p:ph type="body" idx="2"/>
          </p:nvPr>
        </p:nvSpPr>
        <p:spPr>
          <a:xfrm>
            <a:off x="5867400" y="2010727"/>
            <a:ext cx="2869376" cy="4617720"/>
          </a:xfrm>
        </p:spPr>
        <p:txBody>
          <a:bodyPr/>
          <a:lstStyle/>
          <a:p>
            <a:endParaRPr lang="en-US" dirty="0" smtClean="0"/>
          </a:p>
          <a:p>
            <a:endParaRPr lang="en-US" dirty="0" smtClean="0"/>
          </a:p>
          <a:p>
            <a:r>
              <a:rPr lang="en-US" sz="2400" dirty="0" smtClean="0"/>
              <a:t>Repeated  if the result is high</a:t>
            </a:r>
          </a:p>
          <a:p>
            <a:r>
              <a:rPr lang="en-US" sz="2400" dirty="0" smtClean="0"/>
              <a:t>( ≥126) </a:t>
            </a:r>
          </a:p>
          <a:p>
            <a:endParaRPr lang="en-US" sz="2400" dirty="0" smtClean="0"/>
          </a:p>
          <a:p>
            <a:r>
              <a:rPr lang="en-US" sz="2400" dirty="0" smtClean="0"/>
              <a:t>Usually followed up with a two hour OGTT </a:t>
            </a:r>
            <a:endParaRPr lang="en-US" sz="2400" dirty="0"/>
          </a:p>
        </p:txBody>
      </p:sp>
      <p:pic>
        <p:nvPicPr>
          <p:cNvPr id="7" name="Content Placeholder 6" descr="fasting plasma glucose test.jpg"/>
          <p:cNvPicPr>
            <a:picLocks noGrp="1" noChangeAspect="1"/>
          </p:cNvPicPr>
          <p:nvPr>
            <p:ph sz="half" idx="1"/>
          </p:nvPr>
        </p:nvPicPr>
        <p:blipFill>
          <a:blip r:embed="rId2" cstate="print"/>
          <a:srcRect t="8727"/>
          <a:stretch>
            <a:fillRect/>
          </a:stretch>
        </p:blipFill>
        <p:spPr>
          <a:xfrm>
            <a:off x="228600" y="2778557"/>
            <a:ext cx="5314950" cy="3557473"/>
          </a:xfrm>
        </p:spPr>
      </p:pic>
      <p:sp>
        <p:nvSpPr>
          <p:cNvPr id="5" name="Slide Number Placeholder 4"/>
          <p:cNvSpPr>
            <a:spLocks noGrp="1"/>
          </p:cNvSpPr>
          <p:nvPr>
            <p:ph type="sldNum" sz="quarter" idx="12"/>
          </p:nvPr>
        </p:nvSpPr>
        <p:spPr/>
        <p:txBody>
          <a:bodyPr/>
          <a:lstStyle/>
          <a:p>
            <a:fld id="{2867E489-A858-4D21-99DD-BC89EDDB9D7F}"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600200"/>
          </a:xfrm>
        </p:spPr>
        <p:txBody>
          <a:bodyPr>
            <a:normAutofit/>
          </a:bodyPr>
          <a:lstStyle/>
          <a:p>
            <a:r>
              <a:rPr lang="en-US" dirty="0" err="1" smtClean="0"/>
              <a:t>Glycosated</a:t>
            </a:r>
            <a:r>
              <a:rPr lang="en-US" dirty="0" smtClean="0"/>
              <a:t> Hemoglobin </a:t>
            </a:r>
            <a:br>
              <a:rPr lang="en-US" dirty="0" smtClean="0"/>
            </a:br>
            <a:r>
              <a:rPr lang="en-US" dirty="0" smtClean="0"/>
              <a:t>(aka HbA1C)</a:t>
            </a:r>
            <a:endParaRPr lang="en-US" dirty="0"/>
          </a:p>
        </p:txBody>
      </p:sp>
      <p:sp>
        <p:nvSpPr>
          <p:cNvPr id="3" name="Content Placeholder 2"/>
          <p:cNvSpPr>
            <a:spLocks noGrp="1"/>
          </p:cNvSpPr>
          <p:nvPr>
            <p:ph idx="1"/>
          </p:nvPr>
        </p:nvSpPr>
        <p:spPr/>
        <p:txBody>
          <a:bodyPr>
            <a:normAutofit fontScale="92500"/>
          </a:bodyPr>
          <a:lstStyle/>
          <a:p>
            <a:r>
              <a:rPr lang="en-US" dirty="0" smtClean="0"/>
              <a:t>NOT a diagnostic test to confirm diagnosis of Diabetes</a:t>
            </a:r>
          </a:p>
          <a:p>
            <a:endParaRPr lang="en-US" dirty="0" smtClean="0"/>
          </a:p>
          <a:p>
            <a:r>
              <a:rPr lang="en-US" dirty="0" smtClean="0"/>
              <a:t>Determines the </a:t>
            </a:r>
            <a:r>
              <a:rPr lang="en-US" dirty="0" err="1" smtClean="0"/>
              <a:t>glycemic</a:t>
            </a:r>
            <a:r>
              <a:rPr lang="en-US" dirty="0" smtClean="0"/>
              <a:t> index </a:t>
            </a:r>
            <a:r>
              <a:rPr lang="en-US" b="1" dirty="0" smtClean="0"/>
              <a:t>over time</a:t>
            </a:r>
          </a:p>
          <a:p>
            <a:endParaRPr lang="en-US" dirty="0" smtClean="0"/>
          </a:p>
          <a:p>
            <a:r>
              <a:rPr lang="en-US" dirty="0" smtClean="0"/>
              <a:t>Used by diabetics &amp; physicians to monitor success of treatment and make changes </a:t>
            </a:r>
          </a:p>
          <a:p>
            <a:endParaRPr lang="en-US" dirty="0" smtClean="0"/>
          </a:p>
          <a:p>
            <a:r>
              <a:rPr lang="en-US" dirty="0" smtClean="0"/>
              <a:t>Shows the amount of glucose that has been attached to hemoglobin molecules over their life span</a:t>
            </a:r>
          </a:p>
          <a:p>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Hemoglobin A1C (cont’d)</a:t>
            </a:r>
            <a:endParaRPr lang="en-US" dirty="0"/>
          </a:p>
        </p:txBody>
      </p:sp>
      <p:sp>
        <p:nvSpPr>
          <p:cNvPr id="3" name="Content Placeholder 2"/>
          <p:cNvSpPr>
            <a:spLocks noGrp="1"/>
          </p:cNvSpPr>
          <p:nvPr>
            <p:ph idx="1"/>
          </p:nvPr>
        </p:nvSpPr>
        <p:spPr/>
        <p:txBody>
          <a:bodyPr/>
          <a:lstStyle/>
          <a:p>
            <a:pPr>
              <a:buNone/>
            </a:pPr>
            <a:r>
              <a:rPr lang="en-US" dirty="0" smtClean="0"/>
              <a:t>How it works: </a:t>
            </a:r>
          </a:p>
          <a:p>
            <a:endParaRPr lang="en-US" dirty="0" smtClean="0"/>
          </a:p>
          <a:p>
            <a:r>
              <a:rPr lang="en-US" dirty="0" smtClean="0"/>
              <a:t>When blood glucose is elevated over time, the amount of glucose  attached to the hemoglobin module increases and remains attached to the RBC for the life of the cell (120 days) </a:t>
            </a:r>
          </a:p>
          <a:p>
            <a:endParaRPr lang="en-US" dirty="0" smtClean="0"/>
          </a:p>
          <a:p>
            <a:r>
              <a:rPr lang="en-US" dirty="0" smtClean="0"/>
              <a:t>An HbA1C test can indicate the glucose control  (or lack of control) for the past 90-120 days</a:t>
            </a:r>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a:t>
            </a:r>
            <a:endParaRPr lang="en-US" dirty="0"/>
          </a:p>
        </p:txBody>
      </p:sp>
      <p:sp>
        <p:nvSpPr>
          <p:cNvPr id="3" name="Content Placeholder 2"/>
          <p:cNvSpPr>
            <a:spLocks noGrp="1"/>
          </p:cNvSpPr>
          <p:nvPr>
            <p:ph idx="1"/>
          </p:nvPr>
        </p:nvSpPr>
        <p:spPr/>
        <p:txBody>
          <a:bodyPr/>
          <a:lstStyle/>
          <a:p>
            <a:r>
              <a:rPr lang="en-US" dirty="0" smtClean="0"/>
              <a:t>7% of the General Population (20.8 million people) have Diabetes Mellitus</a:t>
            </a:r>
          </a:p>
          <a:p>
            <a:r>
              <a:rPr lang="en-US" dirty="0" smtClean="0"/>
              <a:t>14% (41 million people) have Pre-Diabetes</a:t>
            </a:r>
          </a:p>
          <a:p>
            <a:r>
              <a:rPr lang="en-US" dirty="0" smtClean="0"/>
              <a:t>6 Million undiagnosed  (unaware) Diabetics</a:t>
            </a:r>
          </a:p>
          <a:p>
            <a:r>
              <a:rPr lang="en-US" dirty="0" smtClean="0"/>
              <a:t>3</a:t>
            </a:r>
            <a:r>
              <a:rPr lang="en-US" baseline="30000" dirty="0" smtClean="0"/>
              <a:t>th</a:t>
            </a:r>
            <a:r>
              <a:rPr lang="en-US" dirty="0" smtClean="0"/>
              <a:t> Leading Cause of Death from disease in the U.S.</a:t>
            </a:r>
          </a:p>
          <a:p>
            <a:pPr lvl="1">
              <a:buFont typeface="Wingdings 2" pitchFamily="18" charset="2"/>
              <a:buChar char="P"/>
            </a:pPr>
            <a:r>
              <a:rPr lang="en-US" dirty="0" smtClean="0"/>
              <a:t>Likely to go underreported</a:t>
            </a:r>
          </a:p>
          <a:p>
            <a:pPr>
              <a:buFont typeface="Arial" pitchFamily="34" charset="0"/>
              <a:buChar char="•"/>
            </a:pPr>
            <a:r>
              <a:rPr lang="en-US" dirty="0" smtClean="0"/>
              <a:t>Annual cost exceeds $174 billion</a:t>
            </a:r>
          </a:p>
          <a:p>
            <a:pPr lvl="1">
              <a:buFont typeface="Wingdings" pitchFamily="2" charset="2"/>
              <a:buChar char="ü"/>
            </a:pPr>
            <a:r>
              <a:rPr lang="en-US" dirty="0" smtClean="0"/>
              <a:t>$92 billion direct medical costs</a:t>
            </a:r>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Hemoglobin A1C</a:t>
            </a:r>
            <a:endParaRPr lang="en-US" sz="2800" dirty="0"/>
          </a:p>
        </p:txBody>
      </p:sp>
      <p:sp>
        <p:nvSpPr>
          <p:cNvPr id="6" name="Text Placeholder 5"/>
          <p:cNvSpPr>
            <a:spLocks noGrp="1"/>
          </p:cNvSpPr>
          <p:nvPr>
            <p:ph type="body" idx="2"/>
          </p:nvPr>
        </p:nvSpPr>
        <p:spPr>
          <a:xfrm>
            <a:off x="4648200" y="2010727"/>
            <a:ext cx="4267200" cy="4617720"/>
          </a:xfrm>
        </p:spPr>
        <p:txBody>
          <a:bodyPr>
            <a:normAutofit/>
          </a:bodyPr>
          <a:lstStyle/>
          <a:p>
            <a:endParaRPr lang="en-US" dirty="0" smtClean="0"/>
          </a:p>
          <a:p>
            <a:endParaRPr lang="en-US" dirty="0" smtClean="0"/>
          </a:p>
          <a:p>
            <a:pPr lvl="1">
              <a:buClr>
                <a:schemeClr val="accent5">
                  <a:lumMod val="75000"/>
                </a:schemeClr>
              </a:buClr>
              <a:buFont typeface="Arial" pitchFamily="34" charset="0"/>
              <a:buChar char="•"/>
            </a:pPr>
            <a:r>
              <a:rPr lang="en-US" sz="1800" dirty="0" smtClean="0">
                <a:solidFill>
                  <a:schemeClr val="tx2">
                    <a:lumMod val="75000"/>
                  </a:schemeClr>
                </a:solidFill>
              </a:rPr>
              <a:t>American Diabetes Association recommends diabetics maintain a HgA1C  level  ≤ 7%</a:t>
            </a:r>
          </a:p>
          <a:p>
            <a:pPr lvl="1">
              <a:buClr>
                <a:schemeClr val="accent5">
                  <a:lumMod val="75000"/>
                </a:schemeClr>
              </a:buClr>
              <a:buFont typeface="Arial" pitchFamily="34" charset="0"/>
              <a:buChar char="•"/>
            </a:pPr>
            <a:endParaRPr lang="en-US" sz="1800" dirty="0" smtClean="0">
              <a:solidFill>
                <a:schemeClr val="tx2">
                  <a:lumMod val="75000"/>
                </a:schemeClr>
              </a:solidFill>
            </a:endParaRPr>
          </a:p>
          <a:p>
            <a:pPr lvl="1">
              <a:buClr>
                <a:schemeClr val="accent5">
                  <a:lumMod val="75000"/>
                </a:schemeClr>
              </a:buClr>
              <a:buFont typeface="Arial" pitchFamily="34" charset="0"/>
              <a:buChar char="•"/>
            </a:pPr>
            <a:r>
              <a:rPr lang="en-US" sz="1800" dirty="0" smtClean="0">
                <a:solidFill>
                  <a:schemeClr val="tx2">
                    <a:lumMod val="75000"/>
                  </a:schemeClr>
                </a:solidFill>
              </a:rPr>
              <a:t>American College of Endocrinology recommends HgA1C  level  ≤ 6.5% </a:t>
            </a:r>
          </a:p>
          <a:p>
            <a:pPr lvl="1">
              <a:buClr>
                <a:schemeClr val="accent5">
                  <a:lumMod val="75000"/>
                </a:schemeClr>
              </a:buClr>
              <a:buFont typeface="Arial" pitchFamily="34" charset="0"/>
              <a:buChar char="•"/>
            </a:pPr>
            <a:endParaRPr lang="en-US" sz="1800" dirty="0" smtClean="0">
              <a:solidFill>
                <a:schemeClr val="tx2">
                  <a:lumMod val="75000"/>
                </a:schemeClr>
              </a:solidFill>
            </a:endParaRPr>
          </a:p>
          <a:p>
            <a:pPr lvl="1">
              <a:buClr>
                <a:schemeClr val="accent5">
                  <a:lumMod val="75000"/>
                </a:schemeClr>
              </a:buClr>
              <a:buFont typeface="Arial" pitchFamily="34" charset="0"/>
              <a:buChar char="•"/>
            </a:pPr>
            <a:r>
              <a:rPr lang="en-US" sz="1800" dirty="0" smtClean="0">
                <a:solidFill>
                  <a:schemeClr val="tx2">
                    <a:lumMod val="75000"/>
                  </a:schemeClr>
                </a:solidFill>
              </a:rPr>
              <a:t>Both organizations recommend regular assessment of HgA1C levels be done </a:t>
            </a:r>
          </a:p>
        </p:txBody>
      </p:sp>
      <p:pic>
        <p:nvPicPr>
          <p:cNvPr id="7" name="Content Placeholder 6" descr="a1c.gif"/>
          <p:cNvPicPr>
            <a:picLocks noGrp="1" noChangeAspect="1"/>
          </p:cNvPicPr>
          <p:nvPr>
            <p:ph sz="half" idx="1"/>
          </p:nvPr>
        </p:nvPicPr>
        <p:blipFill>
          <a:blip r:embed="rId2" cstate="print"/>
          <a:stretch>
            <a:fillRect/>
          </a:stretch>
        </p:blipFill>
        <p:spPr>
          <a:xfrm>
            <a:off x="152400" y="609600"/>
            <a:ext cx="4343400" cy="6248400"/>
          </a:xfrm>
        </p:spPr>
      </p:pic>
      <p:sp>
        <p:nvSpPr>
          <p:cNvPr id="5" name="Slide Number Placeholder 4"/>
          <p:cNvSpPr>
            <a:spLocks noGrp="1"/>
          </p:cNvSpPr>
          <p:nvPr>
            <p:ph type="sldNum" sz="quarter" idx="12"/>
          </p:nvPr>
        </p:nvSpPr>
        <p:spPr/>
        <p:txBody>
          <a:bodyPr/>
          <a:lstStyle/>
          <a:p>
            <a:fld id="{2867E489-A858-4D21-99DD-BC89EDDB9D7F}" type="slidenum">
              <a:rPr lang="en-US" smtClean="0"/>
              <a:pPr/>
              <a:t>40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smtClean="0"/>
              <a:t>More Facts</a:t>
            </a:r>
            <a:endParaRPr lang="en-US" dirty="0"/>
          </a:p>
        </p:txBody>
      </p:sp>
      <p:sp>
        <p:nvSpPr>
          <p:cNvPr id="3" name="Content Placeholder 2"/>
          <p:cNvSpPr>
            <a:spLocks noGrp="1"/>
          </p:cNvSpPr>
          <p:nvPr>
            <p:ph idx="1"/>
          </p:nvPr>
        </p:nvSpPr>
        <p:spPr>
          <a:xfrm>
            <a:off x="457200" y="1600200"/>
            <a:ext cx="8229600" cy="4974336"/>
          </a:xfrm>
        </p:spPr>
        <p:txBody>
          <a:bodyPr>
            <a:normAutofit/>
          </a:bodyPr>
          <a:lstStyle/>
          <a:p>
            <a:r>
              <a:rPr lang="en-US" dirty="0" smtClean="0"/>
              <a:t>Highest incidence among Native Americans (15%)</a:t>
            </a:r>
          </a:p>
          <a:p>
            <a:r>
              <a:rPr lang="en-US" dirty="0" smtClean="0">
                <a:solidFill>
                  <a:srgbClr val="660033"/>
                </a:solidFill>
              </a:rPr>
              <a:t>Pima Indians in Arizona have highest rate of diabetes in the world (50% of adult population)</a:t>
            </a:r>
          </a:p>
          <a:p>
            <a:r>
              <a:rPr lang="en-US" dirty="0" smtClean="0"/>
              <a:t>Complications of diabetes more common in Native Americans and African Americans than in Caucasians</a:t>
            </a:r>
          </a:p>
          <a:p>
            <a:r>
              <a:rPr lang="en-US" dirty="0" smtClean="0">
                <a:solidFill>
                  <a:srgbClr val="660033"/>
                </a:solidFill>
              </a:rPr>
              <a:t>Rate of ESRF is 6 times higher among Native Americans</a:t>
            </a:r>
          </a:p>
          <a:p>
            <a:r>
              <a:rPr lang="en-US" dirty="0" smtClean="0"/>
              <a:t>Incidence higher among African Americans and Hispanics than Caucasians</a:t>
            </a:r>
          </a:p>
        </p:txBody>
      </p:sp>
      <p:sp>
        <p:nvSpPr>
          <p:cNvPr id="4" name="Slide Number Placeholder 3"/>
          <p:cNvSpPr>
            <a:spLocks noGrp="1"/>
          </p:cNvSpPr>
          <p:nvPr>
            <p:ph type="sldNum" sz="quarter" idx="12"/>
          </p:nvPr>
        </p:nvSpPr>
        <p:spPr/>
        <p:txBody>
          <a:bodyPr/>
          <a:lstStyle/>
          <a:p>
            <a:fld id="{2867E489-A858-4D21-99DD-BC89EDDB9D7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Facts (cont’d)</a:t>
            </a:r>
            <a:endParaRPr lang="en-US" dirty="0"/>
          </a:p>
        </p:txBody>
      </p:sp>
      <p:sp>
        <p:nvSpPr>
          <p:cNvPr id="3" name="Content Placeholder 2"/>
          <p:cNvSpPr>
            <a:spLocks noGrp="1"/>
          </p:cNvSpPr>
          <p:nvPr>
            <p:ph idx="1"/>
          </p:nvPr>
        </p:nvSpPr>
        <p:spPr>
          <a:xfrm>
            <a:off x="457200" y="1828800"/>
            <a:ext cx="8229600" cy="4745736"/>
          </a:xfrm>
        </p:spPr>
        <p:txBody>
          <a:bodyPr>
            <a:normAutofit/>
          </a:bodyPr>
          <a:lstStyle/>
          <a:p>
            <a:r>
              <a:rPr lang="en-US" dirty="0" smtClean="0"/>
              <a:t>The long-term complications of Diabetes makes it a devastating disease</a:t>
            </a:r>
          </a:p>
          <a:p>
            <a:r>
              <a:rPr lang="en-US" dirty="0" smtClean="0"/>
              <a:t>Diabetes is a leading cause of:</a:t>
            </a:r>
          </a:p>
          <a:p>
            <a:pPr lvl="1">
              <a:buFont typeface="Wingdings 2" pitchFamily="18" charset="2"/>
              <a:buChar char="P"/>
            </a:pPr>
            <a:r>
              <a:rPr lang="en-US" dirty="0" smtClean="0"/>
              <a:t>Adult blindness</a:t>
            </a:r>
          </a:p>
          <a:p>
            <a:pPr lvl="1">
              <a:buFont typeface="Wingdings 2" pitchFamily="18" charset="2"/>
              <a:buChar char="P"/>
            </a:pPr>
            <a:r>
              <a:rPr lang="en-US" dirty="0" smtClean="0"/>
              <a:t>End stage renal disease</a:t>
            </a:r>
          </a:p>
          <a:p>
            <a:pPr lvl="1">
              <a:buFont typeface="Wingdings 2" pitchFamily="18" charset="2"/>
              <a:buChar char="P"/>
            </a:pPr>
            <a:r>
              <a:rPr lang="en-US" dirty="0" smtClean="0"/>
              <a:t>Non-traumatic lower limb amputations</a:t>
            </a:r>
          </a:p>
          <a:p>
            <a:r>
              <a:rPr lang="en-US" dirty="0" smtClean="0"/>
              <a:t>Major contributor to:</a:t>
            </a:r>
          </a:p>
          <a:p>
            <a:pPr lvl="1">
              <a:buFont typeface="Wingdings 2" pitchFamily="18" charset="2"/>
              <a:buChar char="P"/>
            </a:pPr>
            <a:r>
              <a:rPr lang="en-US" dirty="0" smtClean="0"/>
              <a:t>Heart disease </a:t>
            </a:r>
          </a:p>
          <a:p>
            <a:pPr lvl="1">
              <a:buFont typeface="Wingdings 2" pitchFamily="18" charset="2"/>
              <a:buChar char="P"/>
            </a:pPr>
            <a:r>
              <a:rPr lang="en-US" dirty="0" smtClean="0"/>
              <a:t>Stroke</a:t>
            </a:r>
          </a:p>
          <a:p>
            <a:pPr lvl="1">
              <a:buFont typeface="Wingdings 2" pitchFamily="18" charset="2"/>
              <a:buChar char="P"/>
            </a:pPr>
            <a:r>
              <a:rPr lang="en-US" dirty="0" smtClean="0"/>
              <a:t>Hypertension</a:t>
            </a:r>
          </a:p>
          <a:p>
            <a:pPr lvl="1">
              <a:buFont typeface="Wingdings 2" pitchFamily="18" charset="2"/>
              <a:buChar char="P"/>
            </a:pPr>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t>Etiology and Pathophysiology</a:t>
            </a:r>
            <a:endParaRPr lang="en-US" dirty="0"/>
          </a:p>
        </p:txBody>
      </p:sp>
      <p:sp>
        <p:nvSpPr>
          <p:cNvPr id="3" name="Content Placeholder 2"/>
          <p:cNvSpPr>
            <a:spLocks noGrp="1"/>
          </p:cNvSpPr>
          <p:nvPr>
            <p:ph idx="1"/>
          </p:nvPr>
        </p:nvSpPr>
        <p:spPr>
          <a:xfrm>
            <a:off x="457200" y="1828800"/>
            <a:ext cx="8229600" cy="4745736"/>
          </a:xfrm>
        </p:spPr>
        <p:txBody>
          <a:bodyPr>
            <a:normAutofit/>
          </a:bodyPr>
          <a:lstStyle/>
          <a:p>
            <a:r>
              <a:rPr lang="en-US" dirty="0" smtClean="0"/>
              <a:t>Diabetes is a disorder of glucose metabolism related to absent or insufficient insulin supplies and/or  poor utilization of the insulin that is available.  </a:t>
            </a:r>
          </a:p>
          <a:p>
            <a:r>
              <a:rPr lang="en-US" dirty="0" smtClean="0"/>
              <a:t>Causes may be:</a:t>
            </a:r>
          </a:p>
          <a:p>
            <a:pPr lvl="1">
              <a:buFont typeface="Wingdings 2" pitchFamily="18" charset="2"/>
              <a:buChar char="P"/>
            </a:pPr>
            <a:r>
              <a:rPr lang="en-US" dirty="0" smtClean="0"/>
              <a:t>Genetic</a:t>
            </a:r>
          </a:p>
          <a:p>
            <a:pPr lvl="1">
              <a:buFont typeface="Wingdings 2" pitchFamily="18" charset="2"/>
              <a:buChar char="P"/>
            </a:pPr>
            <a:r>
              <a:rPr lang="en-US" dirty="0" smtClean="0"/>
              <a:t>Autoimmune</a:t>
            </a:r>
          </a:p>
          <a:p>
            <a:pPr lvl="1">
              <a:buFont typeface="Wingdings 2" pitchFamily="18" charset="2"/>
              <a:buChar char="P"/>
            </a:pPr>
            <a:r>
              <a:rPr lang="en-US" dirty="0" smtClean="0"/>
              <a:t>Viral</a:t>
            </a:r>
          </a:p>
          <a:p>
            <a:pPr lvl="1">
              <a:buFont typeface="Wingdings 2" pitchFamily="18" charset="2"/>
              <a:buChar char="P"/>
            </a:pPr>
            <a:r>
              <a:rPr lang="en-US" dirty="0" smtClean="0"/>
              <a:t>Environmental</a:t>
            </a:r>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066800"/>
          </a:xfrm>
        </p:spPr>
        <p:txBody>
          <a:bodyPr>
            <a:normAutofit fontScale="90000"/>
          </a:bodyPr>
          <a:lstStyle/>
          <a:p>
            <a:r>
              <a:rPr lang="en-US" dirty="0" smtClean="0">
                <a:solidFill>
                  <a:schemeClr val="accent2"/>
                </a:solidFill>
              </a:rPr>
              <a:t>Etiology and Pathophysiology (cont’d)</a:t>
            </a:r>
            <a:endParaRPr lang="en-US" dirty="0">
              <a:solidFill>
                <a:schemeClr val="accent2"/>
              </a:solidFill>
            </a:endParaRPr>
          </a:p>
        </p:txBody>
      </p:sp>
      <p:sp>
        <p:nvSpPr>
          <p:cNvPr id="3" name="Content Placeholder 2"/>
          <p:cNvSpPr>
            <a:spLocks noGrp="1"/>
          </p:cNvSpPr>
          <p:nvPr>
            <p:ph idx="1"/>
          </p:nvPr>
        </p:nvSpPr>
        <p:spPr>
          <a:xfrm>
            <a:off x="457200" y="1676400"/>
            <a:ext cx="8229600" cy="5181600"/>
          </a:xfrm>
        </p:spPr>
        <p:txBody>
          <a:bodyPr>
            <a:normAutofit/>
          </a:bodyPr>
          <a:lstStyle/>
          <a:p>
            <a:r>
              <a:rPr lang="en-US" dirty="0" smtClean="0"/>
              <a:t>Beta cells secrete the hormone Insulin </a:t>
            </a:r>
            <a:r>
              <a:rPr lang="en-US" dirty="0" smtClean="0">
                <a:sym typeface="Wingdings" pitchFamily="2" charset="2"/>
              </a:rPr>
              <a:t>which facilitates the movement of glucose across cell membranes into the cells decreasing blood glucose levels.</a:t>
            </a:r>
            <a:endParaRPr lang="en-US" dirty="0" smtClean="0"/>
          </a:p>
          <a:p>
            <a:pPr marL="109728" indent="0">
              <a:buNone/>
            </a:pPr>
            <a:endParaRPr lang="en-US" dirty="0" smtClean="0"/>
          </a:p>
          <a:p>
            <a:r>
              <a:rPr lang="en-US" dirty="0" smtClean="0"/>
              <a:t>Under normal conditions, insulin continuously released into the bloodstream</a:t>
            </a:r>
          </a:p>
          <a:p>
            <a:pPr marL="109728" indent="0">
              <a:buNone/>
            </a:pPr>
            <a:endParaRPr lang="en-US" dirty="0" smtClean="0"/>
          </a:p>
          <a:p>
            <a:r>
              <a:rPr lang="en-US" dirty="0" smtClean="0"/>
              <a:t>When food is ingested, more insulin is released and glucose moves from the blood to the liver, muscle and fat cells. </a:t>
            </a:r>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1066800"/>
          </a:xfrm>
        </p:spPr>
        <p:txBody>
          <a:bodyPr>
            <a:normAutofit fontScale="90000"/>
          </a:bodyPr>
          <a:lstStyle/>
          <a:p>
            <a:r>
              <a:rPr lang="en-US" b="1" dirty="0">
                <a:solidFill>
                  <a:schemeClr val="accent2"/>
                </a:solidFill>
              </a:rPr>
              <a:t>Etiology and Pathophysiology (cont’d</a:t>
            </a:r>
            <a:r>
              <a:rPr lang="en-US" dirty="0"/>
              <a:t>)</a:t>
            </a:r>
          </a:p>
        </p:txBody>
      </p:sp>
      <p:sp>
        <p:nvSpPr>
          <p:cNvPr id="3" name="Content Placeholder 2"/>
          <p:cNvSpPr>
            <a:spLocks noGrp="1"/>
          </p:cNvSpPr>
          <p:nvPr>
            <p:ph idx="1"/>
          </p:nvPr>
        </p:nvSpPr>
        <p:spPr>
          <a:xfrm>
            <a:off x="457200" y="1981200"/>
            <a:ext cx="8382000" cy="4593336"/>
          </a:xfrm>
        </p:spPr>
        <p:txBody>
          <a:bodyPr>
            <a:normAutofit fontScale="92500"/>
          </a:bodyPr>
          <a:lstStyle/>
          <a:p>
            <a:pPr>
              <a:buFont typeface="Wingdings" pitchFamily="2" charset="2"/>
              <a:buChar char="v"/>
            </a:pPr>
            <a:r>
              <a:rPr lang="en-US" dirty="0" smtClean="0"/>
              <a:t>In those cells – insulin:</a:t>
            </a:r>
          </a:p>
          <a:p>
            <a:pPr marL="109728" indent="0">
              <a:buNone/>
            </a:pPr>
            <a:r>
              <a:rPr lang="en-US" dirty="0"/>
              <a:t> </a:t>
            </a:r>
            <a:r>
              <a:rPr lang="en-US" dirty="0" smtClean="0"/>
              <a:t>  * transports and metabolizes glucose for energy</a:t>
            </a:r>
          </a:p>
          <a:p>
            <a:pPr marL="109728" indent="0">
              <a:buNone/>
            </a:pPr>
            <a:r>
              <a:rPr lang="en-US" dirty="0"/>
              <a:t> </a:t>
            </a:r>
            <a:r>
              <a:rPr lang="en-US" dirty="0" smtClean="0"/>
              <a:t>  * stimulates storage of glucose in the liver and </a:t>
            </a:r>
          </a:p>
          <a:p>
            <a:pPr marL="109728" indent="0">
              <a:buNone/>
            </a:pPr>
            <a:r>
              <a:rPr lang="en-US" dirty="0"/>
              <a:t> </a:t>
            </a:r>
            <a:r>
              <a:rPr lang="en-US" dirty="0" smtClean="0"/>
              <a:t>     muscle  (in the form of glycogen)</a:t>
            </a:r>
          </a:p>
          <a:p>
            <a:pPr marL="109728" indent="0">
              <a:buNone/>
            </a:pPr>
            <a:r>
              <a:rPr lang="en-US" dirty="0"/>
              <a:t> </a:t>
            </a:r>
            <a:r>
              <a:rPr lang="en-US" dirty="0" smtClean="0"/>
              <a:t>  * accelerates transport of amino acids in to the  </a:t>
            </a:r>
          </a:p>
          <a:p>
            <a:pPr marL="109728" indent="0">
              <a:buNone/>
            </a:pPr>
            <a:r>
              <a:rPr lang="en-US" dirty="0"/>
              <a:t> </a:t>
            </a:r>
            <a:r>
              <a:rPr lang="en-US" dirty="0" smtClean="0"/>
              <a:t>      cells</a:t>
            </a:r>
          </a:p>
          <a:p>
            <a:pPr marL="109728" indent="0">
              <a:buNone/>
            </a:pPr>
            <a:endParaRPr lang="en-US" dirty="0"/>
          </a:p>
          <a:p>
            <a:pPr>
              <a:buFont typeface="Wingdings" pitchFamily="2" charset="2"/>
              <a:buChar char="v"/>
            </a:pPr>
            <a:r>
              <a:rPr lang="en-US" dirty="0" smtClean="0"/>
              <a:t> Insulin  inhibits the breakdown of stored glucose,</a:t>
            </a:r>
          </a:p>
          <a:p>
            <a:pPr marL="109728" indent="0">
              <a:buNone/>
            </a:pPr>
            <a:r>
              <a:rPr lang="en-US" dirty="0"/>
              <a:t> </a:t>
            </a:r>
            <a:r>
              <a:rPr lang="en-US" dirty="0" smtClean="0"/>
              <a:t>    fat and protein. </a:t>
            </a:r>
          </a:p>
          <a:p>
            <a:pPr marL="109728" indent="0">
              <a:buNone/>
            </a:pPr>
            <a:r>
              <a:rPr lang="en-US" dirty="0"/>
              <a:t> </a:t>
            </a:r>
            <a:r>
              <a:rPr lang="en-US" dirty="0" smtClean="0"/>
              <a:t>         </a:t>
            </a:r>
            <a:endParaRPr lang="en-US" dirty="0"/>
          </a:p>
        </p:txBody>
      </p:sp>
      <p:sp>
        <p:nvSpPr>
          <p:cNvPr id="4" name="Slide Number Placeholder 3"/>
          <p:cNvSpPr>
            <a:spLocks noGrp="1"/>
          </p:cNvSpPr>
          <p:nvPr>
            <p:ph type="sldNum" sz="quarter" idx="12"/>
          </p:nvPr>
        </p:nvSpPr>
        <p:spPr/>
        <p:txBody>
          <a:bodyPr/>
          <a:lstStyle/>
          <a:p>
            <a:fld id="{2867E489-A858-4D21-99DD-BC89EDDB9D7F}" type="slidenum">
              <a:rPr lang="en-US" smtClean="0"/>
              <a:pPr/>
              <a:t>9</a:t>
            </a:fld>
            <a:endParaRPr lang="en-US"/>
          </a:p>
        </p:txBody>
      </p:sp>
    </p:spTree>
    <p:extLst>
      <p:ext uri="{BB962C8B-B14F-4D97-AF65-F5344CB8AC3E}">
        <p14:creationId xmlns:p14="http://schemas.microsoft.com/office/powerpoint/2010/main" val="15273698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550</TotalTime>
  <Words>1564</Words>
  <Application>Microsoft Office PowerPoint</Application>
  <PresentationFormat>On-screen Show (4:3)</PresentationFormat>
  <Paragraphs>295</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Urban</vt:lpstr>
      <vt:lpstr>Diabetes Mellitus Part I</vt:lpstr>
      <vt:lpstr>Diabetes Mellitus</vt:lpstr>
      <vt:lpstr>Diabetes Mellitus</vt:lpstr>
      <vt:lpstr>Facts</vt:lpstr>
      <vt:lpstr>More Facts</vt:lpstr>
      <vt:lpstr>Facts (cont’d)</vt:lpstr>
      <vt:lpstr>Etiology and Pathophysiology</vt:lpstr>
      <vt:lpstr>Etiology and Pathophysiology (cont’d)</vt:lpstr>
      <vt:lpstr>Etiology and Pathophysiology (cont’d)</vt:lpstr>
      <vt:lpstr>PowerPoint Presentation</vt:lpstr>
      <vt:lpstr>Patho</vt:lpstr>
      <vt:lpstr>The Role of Insulin</vt:lpstr>
      <vt:lpstr>Blood Glucose Homeostasis</vt:lpstr>
      <vt:lpstr>Types of Diabetes</vt:lpstr>
      <vt:lpstr>Type 1 Diabetes</vt:lpstr>
      <vt:lpstr>Type I Diabetes (cont’)</vt:lpstr>
      <vt:lpstr>PowerPoint Presentation</vt:lpstr>
      <vt:lpstr>Symptoms of Type 1 Diabetes</vt:lpstr>
      <vt:lpstr>Prediabetes</vt:lpstr>
      <vt:lpstr>Prediabetes (cont’d)</vt:lpstr>
      <vt:lpstr>Prediabetes (cont’d)</vt:lpstr>
      <vt:lpstr>Type 2 Diabetes Mellitus</vt:lpstr>
      <vt:lpstr>Type 2 Diabetes</vt:lpstr>
      <vt:lpstr>Type 2 Diabetes: Risk Factors</vt:lpstr>
      <vt:lpstr>Insulin Resistance</vt:lpstr>
      <vt:lpstr>Decreased Insulin Production</vt:lpstr>
      <vt:lpstr>Inappropriate Glucose Regulation/Metabolism</vt:lpstr>
      <vt:lpstr>Metabolic Syndrome</vt:lpstr>
      <vt:lpstr>PowerPoint Presentation</vt:lpstr>
      <vt:lpstr>Risk Factors for Metabolic Syndrome</vt:lpstr>
      <vt:lpstr>Type 2 Diabetes</vt:lpstr>
      <vt:lpstr>Type 2 Diabetes</vt:lpstr>
      <vt:lpstr>Diabetes</vt:lpstr>
      <vt:lpstr>Diagnoses</vt:lpstr>
      <vt:lpstr>Random/Casual Plasma Glucose Test</vt:lpstr>
      <vt:lpstr>Two Hour Postload</vt:lpstr>
      <vt:lpstr>Fasting Plasma Glucose (FPG) Test</vt:lpstr>
      <vt:lpstr>Glycosated Hemoglobin  (aka HbA1C)</vt:lpstr>
      <vt:lpstr>Hemoglobin A1C (cont’d)</vt:lpstr>
      <vt:lpstr>Hemoglobin A1C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 Mellitus Part I</dc:title>
  <dc:creator>Jayne Kier</dc:creator>
  <cp:lastModifiedBy>Michelle Gardner</cp:lastModifiedBy>
  <cp:revision>32</cp:revision>
  <cp:lastPrinted>2012-03-26T19:30:24Z</cp:lastPrinted>
  <dcterms:created xsi:type="dcterms:W3CDTF">2010-07-06T20:31:35Z</dcterms:created>
  <dcterms:modified xsi:type="dcterms:W3CDTF">2013-04-02T19:22:02Z</dcterms:modified>
</cp:coreProperties>
</file>